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318" r:id="rId2"/>
    <p:sldId id="257" r:id="rId3"/>
    <p:sldId id="258" r:id="rId4"/>
    <p:sldId id="256" r:id="rId5"/>
    <p:sldId id="259" r:id="rId6"/>
    <p:sldId id="291" r:id="rId7"/>
    <p:sldId id="260" r:id="rId8"/>
    <p:sldId id="292" r:id="rId9"/>
    <p:sldId id="261" r:id="rId10"/>
    <p:sldId id="293" r:id="rId11"/>
    <p:sldId id="262" r:id="rId12"/>
    <p:sldId id="294" r:id="rId13"/>
    <p:sldId id="263" r:id="rId14"/>
    <p:sldId id="295" r:id="rId15"/>
    <p:sldId id="264" r:id="rId16"/>
    <p:sldId id="296" r:id="rId17"/>
    <p:sldId id="265" r:id="rId18"/>
    <p:sldId id="297" r:id="rId19"/>
    <p:sldId id="266" r:id="rId20"/>
    <p:sldId id="298" r:id="rId21"/>
    <p:sldId id="267" r:id="rId22"/>
    <p:sldId id="299" r:id="rId23"/>
    <p:sldId id="268" r:id="rId24"/>
    <p:sldId id="300" r:id="rId25"/>
    <p:sldId id="269" r:id="rId26"/>
    <p:sldId id="301" r:id="rId27"/>
    <p:sldId id="270" r:id="rId28"/>
    <p:sldId id="302" r:id="rId29"/>
    <p:sldId id="271" r:id="rId30"/>
    <p:sldId id="303" r:id="rId31"/>
    <p:sldId id="272" r:id="rId32"/>
    <p:sldId id="304" r:id="rId33"/>
    <p:sldId id="273" r:id="rId34"/>
    <p:sldId id="305" r:id="rId35"/>
    <p:sldId id="274" r:id="rId36"/>
    <p:sldId id="306" r:id="rId37"/>
    <p:sldId id="275" r:id="rId38"/>
    <p:sldId id="307" r:id="rId39"/>
    <p:sldId id="276" r:id="rId40"/>
    <p:sldId id="308" r:id="rId41"/>
    <p:sldId id="277" r:id="rId42"/>
    <p:sldId id="309" r:id="rId43"/>
    <p:sldId id="278" r:id="rId44"/>
    <p:sldId id="310" r:id="rId45"/>
    <p:sldId id="279" r:id="rId46"/>
    <p:sldId id="311" r:id="rId47"/>
    <p:sldId id="280" r:id="rId48"/>
    <p:sldId id="312" r:id="rId49"/>
    <p:sldId id="281" r:id="rId50"/>
    <p:sldId id="313" r:id="rId51"/>
    <p:sldId id="282" r:id="rId52"/>
    <p:sldId id="314" r:id="rId53"/>
    <p:sldId id="283" r:id="rId54"/>
    <p:sldId id="315" r:id="rId55"/>
    <p:sldId id="289" r:id="rId56"/>
    <p:sldId id="290" r:id="rId57"/>
    <p:sldId id="316" r:id="rId58"/>
  </p:sldIdLst>
  <p:sldSz cx="9144000" cy="6858000" type="screen4x3"/>
  <p:notesSz cx="6858000" cy="9199563"/>
  <p:defaultTextStyle>
    <a:defPPr>
      <a:defRPr lang="en-US"/>
    </a:defPPr>
    <a:lvl1pPr algn="ctr" rtl="0" eaLnBrk="0" fontAlgn="base" hangingPunct="0">
      <a:spcBef>
        <a:spcPct val="0"/>
      </a:spcBef>
      <a:spcAft>
        <a:spcPct val="0"/>
      </a:spcAft>
      <a:defRPr sz="2400" b="1" kern="1200">
        <a:solidFill>
          <a:srgbClr val="FF9933"/>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rgbClr val="FF9933"/>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rgbClr val="FF9933"/>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rgbClr val="FF9933"/>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rgbClr val="FF9933"/>
        </a:solidFill>
        <a:latin typeface="Times New Roman" pitchFamily="18" charset="0"/>
        <a:ea typeface="+mn-ea"/>
        <a:cs typeface="+mn-cs"/>
      </a:defRPr>
    </a:lvl5pPr>
    <a:lvl6pPr marL="2286000" algn="l" defTabSz="914400" rtl="0" eaLnBrk="1" latinLnBrk="0" hangingPunct="1">
      <a:defRPr sz="2400" b="1" kern="1200">
        <a:solidFill>
          <a:srgbClr val="FF9933"/>
        </a:solidFill>
        <a:latin typeface="Times New Roman" pitchFamily="18" charset="0"/>
        <a:ea typeface="+mn-ea"/>
        <a:cs typeface="+mn-cs"/>
      </a:defRPr>
    </a:lvl6pPr>
    <a:lvl7pPr marL="2743200" algn="l" defTabSz="914400" rtl="0" eaLnBrk="1" latinLnBrk="0" hangingPunct="1">
      <a:defRPr sz="2400" b="1" kern="1200">
        <a:solidFill>
          <a:srgbClr val="FF9933"/>
        </a:solidFill>
        <a:latin typeface="Times New Roman" pitchFamily="18" charset="0"/>
        <a:ea typeface="+mn-ea"/>
        <a:cs typeface="+mn-cs"/>
      </a:defRPr>
    </a:lvl7pPr>
    <a:lvl8pPr marL="3200400" algn="l" defTabSz="914400" rtl="0" eaLnBrk="1" latinLnBrk="0" hangingPunct="1">
      <a:defRPr sz="2400" b="1" kern="1200">
        <a:solidFill>
          <a:srgbClr val="FF9933"/>
        </a:solidFill>
        <a:latin typeface="Times New Roman" pitchFamily="18" charset="0"/>
        <a:ea typeface="+mn-ea"/>
        <a:cs typeface="+mn-cs"/>
      </a:defRPr>
    </a:lvl8pPr>
    <a:lvl9pPr marL="3657600" algn="l" defTabSz="914400" rtl="0" eaLnBrk="1" latinLnBrk="0" hangingPunct="1">
      <a:defRPr sz="2400" b="1" kern="1200">
        <a:solidFill>
          <a:srgbClr val="FF9933"/>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9710" autoAdjust="0"/>
    <p:restoredTop sz="90929"/>
  </p:normalViewPr>
  <p:slideViewPr>
    <p:cSldViewPr>
      <p:cViewPr varScale="1">
        <p:scale>
          <a:sx n="68" d="100"/>
          <a:sy n="68" d="100"/>
        </p:scale>
        <p:origin x="48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58" y="-84"/>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8611"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8612"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8613"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0519C9-6BA8-4E43-AF0B-C116E72250DE}" type="slidenum">
              <a:rPr lang="en-US"/>
              <a:pPr/>
              <a:t>‹#›</a:t>
            </a:fld>
            <a:endParaRPr lang="en-US"/>
          </a:p>
        </p:txBody>
      </p:sp>
    </p:spTree>
    <p:extLst>
      <p:ext uri="{BB962C8B-B14F-4D97-AF65-F5344CB8AC3E}">
        <p14:creationId xmlns:p14="http://schemas.microsoft.com/office/powerpoint/2010/main" val="2173823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p>
        </p:txBody>
      </p:sp>
      <p:sp>
        <p:nvSpPr>
          <p:cNvPr id="1126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11268"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p>
        </p:txBody>
      </p:sp>
      <p:sp>
        <p:nvSpPr>
          <p:cNvPr id="11271"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A73E14FF-085C-4918-89F2-AD66074D84DC}" type="slidenum">
              <a:rPr lang="en-US"/>
              <a:pPr/>
              <a:t>‹#›</a:t>
            </a:fld>
            <a:endParaRPr lang="en-US"/>
          </a:p>
        </p:txBody>
      </p:sp>
    </p:spTree>
    <p:extLst>
      <p:ext uri="{BB962C8B-B14F-4D97-AF65-F5344CB8AC3E}">
        <p14:creationId xmlns:p14="http://schemas.microsoft.com/office/powerpoint/2010/main" val="35861271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8E0E7-C986-4229-8FEC-2AC4B16B3F5E}" type="slidenum">
              <a:rPr lang="en-US"/>
              <a:pPr/>
              <a:t>3</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9571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E404A3-B0D4-4DCE-BF9F-35CCE90C4DD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BF17B0-2322-4E88-BED8-A20ECAD3F87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454032-824D-44A1-AE91-1F0BF81D1B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3698BD-92FD-4A8A-BF33-73DD42F2C40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10AB23-17BC-4F31-83E7-597D06A9C5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521BD9-A8E0-4E8F-8440-4247F63D89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A0D3F85-46D1-4DD5-8099-DFDF6338694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77AF3AA-4231-4C5B-84DD-BD2855E4EB1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64B512-9704-4EC4-8AA0-174EFA144D1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802A62-5963-4251-B9CE-5F4B68CE072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A7A0D1-66DF-4521-AD58-B8121ADF02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E3DCF74C-5602-4D8E-8456-B28C3982553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slide" Target="slide55.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7.xml"/><Relationship Id="rId18" Type="http://schemas.openxmlformats.org/officeDocument/2006/relationships/slide" Target="slide21.xml"/><Relationship Id="rId26" Type="http://schemas.openxmlformats.org/officeDocument/2006/relationships/slide" Target="slide33.xml"/><Relationship Id="rId3" Type="http://schemas.openxmlformats.org/officeDocument/2006/relationships/slide" Target="slide3.xml"/><Relationship Id="rId21" Type="http://schemas.openxmlformats.org/officeDocument/2006/relationships/slide" Target="slide39.xml"/><Relationship Id="rId7" Type="http://schemas.openxmlformats.org/officeDocument/2006/relationships/slide" Target="slide11.xml"/><Relationship Id="rId12" Type="http://schemas.openxmlformats.org/officeDocument/2006/relationships/slide" Target="slide45.xml"/><Relationship Id="rId17" Type="http://schemas.openxmlformats.org/officeDocument/2006/relationships/slide" Target="slide19.xml"/><Relationship Id="rId25" Type="http://schemas.openxmlformats.org/officeDocument/2006/relationships/slide" Target="slide51.xml"/><Relationship Id="rId2" Type="http://schemas.openxmlformats.org/officeDocument/2006/relationships/slideLayout" Target="../slideLayouts/slideLayout7.xml"/><Relationship Id="rId16" Type="http://schemas.openxmlformats.org/officeDocument/2006/relationships/slide" Target="slide47.xml"/><Relationship Id="rId20" Type="http://schemas.openxmlformats.org/officeDocument/2006/relationships/slide" Target="slide29.xml"/><Relationship Id="rId29" Type="http://schemas.openxmlformats.org/officeDocument/2006/relationships/image" Target="../media/image1.png"/><Relationship Id="rId1" Type="http://schemas.openxmlformats.org/officeDocument/2006/relationships/audio" Target="../media/audio2.wav"/><Relationship Id="rId6" Type="http://schemas.openxmlformats.org/officeDocument/2006/relationships/slide" Target="slide9.xml"/><Relationship Id="rId11" Type="http://schemas.openxmlformats.org/officeDocument/2006/relationships/slide" Target="slide35.xml"/><Relationship Id="rId24" Type="http://schemas.openxmlformats.org/officeDocument/2006/relationships/slide" Target="slide41.xml"/><Relationship Id="rId5" Type="http://schemas.openxmlformats.org/officeDocument/2006/relationships/slide" Target="slide7.xml"/><Relationship Id="rId15" Type="http://schemas.openxmlformats.org/officeDocument/2006/relationships/slide" Target="slide37.xml"/><Relationship Id="rId23" Type="http://schemas.openxmlformats.org/officeDocument/2006/relationships/slide" Target="slide31.xml"/><Relationship Id="rId28" Type="http://schemas.openxmlformats.org/officeDocument/2006/relationships/slide" Target="slide53.xml"/><Relationship Id="rId10" Type="http://schemas.openxmlformats.org/officeDocument/2006/relationships/slide" Target="slide25.xml"/><Relationship Id="rId19" Type="http://schemas.openxmlformats.org/officeDocument/2006/relationships/slide" Target="slide23.xml"/><Relationship Id="rId4" Type="http://schemas.openxmlformats.org/officeDocument/2006/relationships/slide" Target="slide5.xml"/><Relationship Id="rId9" Type="http://schemas.openxmlformats.org/officeDocument/2006/relationships/slide" Target="slide15.xml"/><Relationship Id="rId14" Type="http://schemas.openxmlformats.org/officeDocument/2006/relationships/slide" Target="slide27.xml"/><Relationship Id="rId22" Type="http://schemas.openxmlformats.org/officeDocument/2006/relationships/slide" Target="slide49.xml"/><Relationship Id="rId27" Type="http://schemas.openxmlformats.org/officeDocument/2006/relationships/slide" Target="slide43.xml"/></Relationships>
</file>

<file path=ppt/slides/_rels/slide4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file:///C:\Documents%20and%20Settings\koverstr\My%20Documents\thinktheme%5b1%5d.wav"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0"/>
            <a:ext cx="7772400" cy="1143000"/>
          </a:xfrm>
        </p:spPr>
        <p:txBody>
          <a:bodyPr/>
          <a:lstStyle/>
          <a:p>
            <a:r>
              <a:rPr lang="en-US" sz="4000">
                <a:solidFill>
                  <a:srgbClr val="FF9933"/>
                </a:solidFill>
              </a:rPr>
              <a:t>Instructions for using this template.</a:t>
            </a:r>
          </a:p>
        </p:txBody>
      </p:sp>
      <p:sp>
        <p:nvSpPr>
          <p:cNvPr id="73731" name="Rectangle 3"/>
          <p:cNvSpPr>
            <a:spLocks noGrp="1" noChangeArrowheads="1"/>
          </p:cNvSpPr>
          <p:nvPr>
            <p:ph type="body" idx="1"/>
          </p:nvPr>
        </p:nvSpPr>
        <p:spPr>
          <a:xfrm>
            <a:off x="685800" y="1066800"/>
            <a:ext cx="7772400" cy="4114800"/>
          </a:xfrm>
        </p:spPr>
        <p:txBody>
          <a:bodyPr/>
          <a:lstStyle/>
          <a:p>
            <a:pPr>
              <a:lnSpc>
                <a:spcPct val="90000"/>
              </a:lnSpc>
            </a:pPr>
            <a:r>
              <a:rPr lang="en-US" sz="2800">
                <a:solidFill>
                  <a:srgbClr val="FFFF00"/>
                </a:solidFill>
              </a:rPr>
              <a:t>Remember this is Jeopardy, so where I have written “Answer” this is the prompt the students will see, and where I have “Question” should be the student’s response.</a:t>
            </a:r>
          </a:p>
          <a:p>
            <a:pPr>
              <a:lnSpc>
                <a:spcPct val="90000"/>
              </a:lnSpc>
            </a:pPr>
            <a:r>
              <a:rPr lang="en-US" sz="2800">
                <a:solidFill>
                  <a:srgbClr val="FFFF00"/>
                </a:solidFill>
              </a:rPr>
              <a:t>To enter your questions and answers, click once on the text on the slide, then highlight and just type over what’s there to replace it.  If you hit Delete or Backspace, it sometimes makes the text box disappear. </a:t>
            </a:r>
          </a:p>
          <a:p>
            <a:pPr>
              <a:lnSpc>
                <a:spcPct val="90000"/>
              </a:lnSpc>
            </a:pPr>
            <a:r>
              <a:rPr lang="en-US" sz="2800">
                <a:solidFill>
                  <a:srgbClr val="FFFF00"/>
                </a:solidFill>
              </a:rPr>
              <a:t>When clicking on the slide to move to the next appropriate slide, be sure you see the hand, not the arrow.  </a:t>
            </a:r>
            <a:r>
              <a:rPr lang="en-US" sz="2800" i="1">
                <a:solidFill>
                  <a:srgbClr val="FFFF00"/>
                </a:solidFill>
              </a:rPr>
              <a:t>(If you put your cursor over a text box, it will be an arrow and WILL NOT take you to the right location.)</a:t>
            </a:r>
          </a:p>
          <a:p>
            <a:pPr>
              <a:lnSpc>
                <a:spcPct val="90000"/>
              </a:lnSpc>
            </a:pPr>
            <a:endParaRPr lang="en-US" sz="2800">
              <a:solidFill>
                <a:srgbClr val="FFFF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3011"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velocity?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9218" name="Text Box 2"/>
          <p:cNvSpPr txBox="1">
            <a:spLocks noChangeArrowheads="1"/>
          </p:cNvSpPr>
          <p:nvPr/>
        </p:nvSpPr>
        <p:spPr bwMode="auto">
          <a:xfrm>
            <a:off x="304800" y="1752600"/>
            <a:ext cx="8382000" cy="1189038"/>
          </a:xfrm>
          <a:prstGeom prst="rect">
            <a:avLst/>
          </a:prstGeom>
          <a:noFill/>
          <a:ln w="9525">
            <a:noFill/>
            <a:miter lim="800000"/>
            <a:headEnd/>
            <a:tailEnd/>
          </a:ln>
          <a:effectLst/>
        </p:spPr>
        <p:txBody>
          <a:bodyPr>
            <a:spAutoFit/>
          </a:bodyPr>
          <a:lstStyle/>
          <a:p>
            <a:endParaRPr lang="en-US" sz="7200" b="0"/>
          </a:p>
        </p:txBody>
      </p:sp>
      <p:sp>
        <p:nvSpPr>
          <p:cNvPr id="9220" name="Text Box 4"/>
          <p:cNvSpPr txBox="1">
            <a:spLocks noChangeArrowheads="1"/>
          </p:cNvSpPr>
          <p:nvPr/>
        </p:nvSpPr>
        <p:spPr bwMode="auto">
          <a:xfrm>
            <a:off x="685800" y="1524000"/>
            <a:ext cx="7848600" cy="3416320"/>
          </a:xfrm>
          <a:prstGeom prst="rect">
            <a:avLst/>
          </a:prstGeom>
          <a:noFill/>
          <a:ln w="9525">
            <a:noFill/>
            <a:miter lim="800000"/>
            <a:headEnd/>
            <a:tailEnd/>
          </a:ln>
          <a:effectLst/>
        </p:spPr>
        <p:txBody>
          <a:bodyPr>
            <a:spAutoFit/>
          </a:bodyPr>
          <a:lstStyle/>
          <a:p>
            <a:pPr>
              <a:spcBef>
                <a:spcPct val="50000"/>
              </a:spcBef>
            </a:pPr>
            <a:r>
              <a:rPr lang="en-US" sz="7200" dirty="0" smtClean="0"/>
              <a:t>This is the rate at which velocity changes.</a:t>
            </a:r>
            <a:endParaRPr lang="en-US" sz="7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4035"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acceleration?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838200" y="1066800"/>
            <a:ext cx="7391400" cy="1189038"/>
          </a:xfrm>
          <a:prstGeom prst="rect">
            <a:avLst/>
          </a:prstGeom>
          <a:noFill/>
          <a:ln w="9525">
            <a:noFill/>
            <a:miter lim="800000"/>
            <a:headEnd/>
            <a:tailEnd/>
          </a:ln>
          <a:effectLst/>
        </p:spPr>
        <p:txBody>
          <a:bodyPr>
            <a:spAutoFit/>
          </a:bodyPr>
          <a:lstStyle/>
          <a:p>
            <a:endParaRPr lang="en-US" sz="7200" b="0">
              <a:solidFill>
                <a:schemeClr val="tx1"/>
              </a:solidFill>
            </a:endParaRPr>
          </a:p>
        </p:txBody>
      </p:sp>
      <p:sp>
        <p:nvSpPr>
          <p:cNvPr id="10245" name="AutoShape 5">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0246" name="Text Box 6"/>
          <p:cNvSpPr txBox="1">
            <a:spLocks noChangeArrowheads="1"/>
          </p:cNvSpPr>
          <p:nvPr/>
        </p:nvSpPr>
        <p:spPr bwMode="auto">
          <a:xfrm>
            <a:off x="609600" y="1447800"/>
            <a:ext cx="7848600" cy="4524315"/>
          </a:xfrm>
          <a:prstGeom prst="rect">
            <a:avLst/>
          </a:prstGeom>
          <a:noFill/>
          <a:ln w="9525">
            <a:noFill/>
            <a:miter lim="800000"/>
            <a:headEnd/>
            <a:tailEnd/>
          </a:ln>
          <a:effectLst/>
        </p:spPr>
        <p:txBody>
          <a:bodyPr>
            <a:spAutoFit/>
          </a:bodyPr>
          <a:lstStyle/>
          <a:p>
            <a:pPr>
              <a:spcBef>
                <a:spcPct val="50000"/>
              </a:spcBef>
            </a:pPr>
            <a:r>
              <a:rPr lang="en-US" sz="5400" dirty="0" smtClean="0"/>
              <a:t>This is a way to specify the location of an object.  It includes an origin and a way to measure distance from the origin.</a:t>
            </a:r>
            <a:r>
              <a:rPr lang="en-US" sz="7200" dirty="0" smtClean="0"/>
              <a:t> </a:t>
            </a:r>
            <a:endParaRPr lang="en-US" sz="7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5059"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a reference frame?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3314" name="Text Box 2"/>
          <p:cNvSpPr txBox="1">
            <a:spLocks noChangeArrowheads="1"/>
          </p:cNvSpPr>
          <p:nvPr/>
        </p:nvSpPr>
        <p:spPr bwMode="auto">
          <a:xfrm>
            <a:off x="914400" y="1905000"/>
            <a:ext cx="7191375" cy="1433513"/>
          </a:xfrm>
          <a:prstGeom prst="rect">
            <a:avLst/>
          </a:prstGeom>
          <a:noFill/>
          <a:ln w="9525">
            <a:noFill/>
            <a:miter lim="800000"/>
            <a:headEnd/>
            <a:tailEnd/>
          </a:ln>
          <a:effectLst/>
        </p:spPr>
        <p:txBody>
          <a:bodyPr>
            <a:spAutoFit/>
          </a:bodyPr>
          <a:lstStyle/>
          <a:p>
            <a:endParaRPr lang="en-US" sz="8800" b="0">
              <a:solidFill>
                <a:schemeClr val="tx1"/>
              </a:solidFill>
            </a:endParaRPr>
          </a:p>
        </p:txBody>
      </p:sp>
      <p:sp>
        <p:nvSpPr>
          <p:cNvPr id="13316" name="Text Box 4"/>
          <p:cNvSpPr txBox="1">
            <a:spLocks noChangeArrowheads="1"/>
          </p:cNvSpPr>
          <p:nvPr/>
        </p:nvSpPr>
        <p:spPr bwMode="auto">
          <a:xfrm>
            <a:off x="533400" y="2057400"/>
            <a:ext cx="7924800" cy="4154984"/>
          </a:xfrm>
          <a:prstGeom prst="rect">
            <a:avLst/>
          </a:prstGeom>
          <a:noFill/>
          <a:ln w="9525">
            <a:noFill/>
            <a:miter lim="800000"/>
            <a:headEnd/>
            <a:tailEnd/>
          </a:ln>
          <a:effectLst/>
        </p:spPr>
        <p:txBody>
          <a:bodyPr>
            <a:spAutoFit/>
          </a:bodyPr>
          <a:lstStyle/>
          <a:p>
            <a:pPr>
              <a:spcBef>
                <a:spcPct val="50000"/>
              </a:spcBef>
            </a:pPr>
            <a:r>
              <a:rPr lang="en-US" sz="6600" dirty="0" smtClean="0"/>
              <a:t>This model applies when the velocity is not changing, or can be treated as such. </a:t>
            </a:r>
            <a:endParaRPr lang="en-US" sz="6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6083"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constant velocity?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hlinkClick r:id="rId3"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4339" name="Text Box 3"/>
          <p:cNvSpPr txBox="1">
            <a:spLocks noChangeArrowheads="1"/>
          </p:cNvSpPr>
          <p:nvPr/>
        </p:nvSpPr>
        <p:spPr bwMode="auto">
          <a:xfrm>
            <a:off x="609600" y="990600"/>
            <a:ext cx="7696200" cy="4524315"/>
          </a:xfrm>
          <a:prstGeom prst="rect">
            <a:avLst/>
          </a:prstGeom>
          <a:noFill/>
          <a:ln w="9525">
            <a:noFill/>
            <a:miter lim="800000"/>
            <a:headEnd/>
            <a:tailEnd/>
          </a:ln>
          <a:effectLst/>
        </p:spPr>
        <p:txBody>
          <a:bodyPr>
            <a:spAutoFit/>
          </a:bodyPr>
          <a:lstStyle/>
          <a:p>
            <a:pPr>
              <a:spcBef>
                <a:spcPct val="50000"/>
              </a:spcBef>
            </a:pPr>
            <a:r>
              <a:rPr lang="en-US" sz="7200" dirty="0" smtClean="0"/>
              <a:t>It’s equal to the displacement divided by the time interval </a:t>
            </a:r>
            <a:endParaRPr lang="en-US" sz="7200" dirty="0"/>
          </a:p>
        </p:txBody>
      </p:sp>
      <p:graphicFrame>
        <p:nvGraphicFramePr>
          <p:cNvPr id="6" name="Object 5"/>
          <p:cNvGraphicFramePr>
            <a:graphicFrameLocks noChangeAspect="1"/>
          </p:cNvGraphicFramePr>
          <p:nvPr/>
        </p:nvGraphicFramePr>
        <p:xfrm>
          <a:off x="6629400" y="4495800"/>
          <a:ext cx="1371600" cy="1518557"/>
        </p:xfrm>
        <a:graphic>
          <a:graphicData uri="http://schemas.openxmlformats.org/presentationml/2006/ole">
            <mc:AlternateContent xmlns:mc="http://schemas.openxmlformats.org/markup-compatibility/2006">
              <mc:Choice xmlns:v="urn:schemas-microsoft-com:vml" Requires="v">
                <p:oleObj spid="_x0000_s14341" name="Equation" r:id="rId4" imgW="355320" imgH="393480" progId="Equation.3">
                  <p:embed/>
                </p:oleObj>
              </mc:Choice>
              <mc:Fallback>
                <p:oleObj name="Equation" r:id="rId4" imgW="355320" imgH="3934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4495800"/>
                        <a:ext cx="1371600" cy="1518557"/>
                      </a:xfrm>
                      <a:prstGeom prst="rect">
                        <a:avLst/>
                      </a:prstGeom>
                      <a:solidFill>
                        <a:schemeClr val="hlink"/>
                      </a:solidFill>
                      <a:ln w="9525">
                        <a:solidFill>
                          <a:srgbClr val="00FF00"/>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7107" name="Text Box 3"/>
          <p:cNvSpPr txBox="1">
            <a:spLocks noChangeArrowheads="1"/>
          </p:cNvSpPr>
          <p:nvPr/>
        </p:nvSpPr>
        <p:spPr bwMode="auto">
          <a:xfrm>
            <a:off x="685800" y="2133600"/>
            <a:ext cx="7848600" cy="3416320"/>
          </a:xfrm>
          <a:prstGeom prst="rect">
            <a:avLst/>
          </a:prstGeom>
          <a:noFill/>
          <a:ln w="9525">
            <a:noFill/>
            <a:miter lim="800000"/>
            <a:headEnd/>
            <a:tailEnd/>
          </a:ln>
          <a:effectLst/>
        </p:spPr>
        <p:txBody>
          <a:bodyPr>
            <a:spAutoFit/>
          </a:bodyPr>
          <a:lstStyle/>
          <a:p>
            <a:pPr>
              <a:spcBef>
                <a:spcPct val="50000"/>
              </a:spcBef>
            </a:pPr>
            <a:r>
              <a:rPr lang="en-US" sz="7200" dirty="0" smtClean="0"/>
              <a:t>What is the average velocity (</a:t>
            </a:r>
            <a:r>
              <a:rPr lang="en-US" sz="7200" dirty="0" err="1" smtClean="0"/>
              <a:t>v</a:t>
            </a:r>
            <a:r>
              <a:rPr lang="en-US" sz="7200" baseline="-25000" dirty="0" err="1" smtClean="0"/>
              <a:t>AV</a:t>
            </a:r>
            <a:r>
              <a:rPr lang="en-US" sz="7200"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5363" name="Text Box 3"/>
          <p:cNvSpPr txBox="1">
            <a:spLocks noChangeArrowheads="1"/>
          </p:cNvSpPr>
          <p:nvPr/>
        </p:nvSpPr>
        <p:spPr bwMode="auto">
          <a:xfrm>
            <a:off x="381000" y="914400"/>
            <a:ext cx="7924800" cy="5632311"/>
          </a:xfrm>
          <a:prstGeom prst="rect">
            <a:avLst/>
          </a:prstGeom>
          <a:noFill/>
          <a:ln w="9525">
            <a:noFill/>
            <a:miter lim="800000"/>
            <a:headEnd/>
            <a:tailEnd/>
          </a:ln>
          <a:effectLst/>
        </p:spPr>
        <p:txBody>
          <a:bodyPr>
            <a:spAutoFit/>
          </a:bodyPr>
          <a:lstStyle/>
          <a:p>
            <a:pPr>
              <a:spcBef>
                <a:spcPct val="50000"/>
              </a:spcBef>
            </a:pPr>
            <a:r>
              <a:rPr lang="en-US" sz="7200" dirty="0" smtClean="0"/>
              <a:t>This is the time it takes to travel 150 km at an average velocity of 30 km/hr. </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p:cNvSpPr>
            <a:spLocks noChangeArrowheads="1" noChangeShapeType="1" noTextEdit="1"/>
          </p:cNvSpPr>
          <p:nvPr/>
        </p:nvSpPr>
        <p:spPr bwMode="auto">
          <a:xfrm>
            <a:off x="838200" y="304800"/>
            <a:ext cx="6781800" cy="2667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r>
              <a:rPr lang="en-US" sz="3600" kern="10">
                <a:ln w="9525">
                  <a:round/>
                  <a:headEnd/>
                  <a:tailEnd/>
                </a:ln>
                <a:gradFill rotWithShape="0">
                  <a:gsLst>
                    <a:gs pos="0">
                      <a:srgbClr val="FFE701"/>
                    </a:gs>
                    <a:gs pos="100000">
                      <a:srgbClr val="FE3E02"/>
                    </a:gs>
                  </a:gsLst>
                  <a:lin ang="5400000" scaled="1"/>
                </a:gradFill>
                <a:latin typeface="Impact"/>
              </a:rPr>
              <a:t>Jeopardy</a:t>
            </a:r>
          </a:p>
        </p:txBody>
      </p:sp>
      <p:sp>
        <p:nvSpPr>
          <p:cNvPr id="3077" name="Text Box 5"/>
          <p:cNvSpPr txBox="1">
            <a:spLocks noChangeArrowheads="1"/>
          </p:cNvSpPr>
          <p:nvPr/>
        </p:nvSpPr>
        <p:spPr bwMode="auto">
          <a:xfrm>
            <a:off x="381000" y="3200400"/>
            <a:ext cx="8382000" cy="3019425"/>
          </a:xfrm>
          <a:prstGeom prst="rect">
            <a:avLst/>
          </a:prstGeom>
          <a:noFill/>
          <a:ln w="9525">
            <a:noFill/>
            <a:miter lim="800000"/>
            <a:headEnd/>
            <a:tailEnd/>
          </a:ln>
          <a:effectLst/>
        </p:spPr>
        <p:txBody>
          <a:bodyPr>
            <a:spAutoFit/>
          </a:bodyPr>
          <a:lstStyle/>
          <a:p>
            <a:r>
              <a:rPr lang="en-US" sz="4800" b="0"/>
              <a:t>Choose a category.  </a:t>
            </a:r>
          </a:p>
          <a:p>
            <a:r>
              <a:rPr lang="en-US" sz="4800" b="0"/>
              <a:t>You will be given the answer.  </a:t>
            </a:r>
          </a:p>
          <a:p>
            <a:r>
              <a:rPr lang="en-US" sz="4800" b="0"/>
              <a:t>You must give the correct question.</a:t>
            </a:r>
            <a:endParaRPr lang="en-US" b="0">
              <a:solidFill>
                <a:schemeClr val="tx1"/>
              </a:solidFill>
            </a:endParaRPr>
          </a:p>
        </p:txBody>
      </p:sp>
      <p:sp>
        <p:nvSpPr>
          <p:cNvPr id="3079" name="AutoShape 7">
            <a:hlinkClick r:id="rId3" action="ppaction://hlinksldjump" highlightClick="1"/>
          </p:cNvPr>
          <p:cNvSpPr>
            <a:spLocks noChangeArrowheads="1"/>
          </p:cNvSpPr>
          <p:nvPr/>
        </p:nvSpPr>
        <p:spPr bwMode="auto">
          <a:xfrm>
            <a:off x="5867400" y="5334000"/>
            <a:ext cx="2743200" cy="1219200"/>
          </a:xfrm>
          <a:prstGeom prst="actionButtonBlank">
            <a:avLst/>
          </a:prstGeom>
          <a:solidFill>
            <a:schemeClr val="accent2"/>
          </a:solidFill>
          <a:ln w="9525">
            <a:solidFill>
              <a:schemeClr val="tx1"/>
            </a:solidFill>
            <a:miter lim="800000"/>
            <a:headEnd/>
            <a:tailEnd/>
          </a:ln>
          <a:effectLst/>
        </p:spPr>
        <p:txBody>
          <a:bodyPr wrap="none" anchor="ctr"/>
          <a:lstStyle/>
          <a:p>
            <a:r>
              <a:rPr lang="en-US">
                <a:solidFill>
                  <a:srgbClr val="FFFF00"/>
                </a:solidFill>
                <a:hlinkClick r:id="rId3" action="ppaction://hlinksldjump"/>
              </a:rPr>
              <a:t>Click to begin.</a:t>
            </a:r>
            <a:endParaRPr 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
                                          </p:val>
                                        </p:tav>
                                        <p:tav tm="100000">
                                          <p:val>
                                            <p:fltVal val="1"/>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his is Jeopa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813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five hours?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6387" name="Text Box 3"/>
          <p:cNvSpPr txBox="1">
            <a:spLocks noChangeArrowheads="1"/>
          </p:cNvSpPr>
          <p:nvPr/>
        </p:nvSpPr>
        <p:spPr bwMode="auto">
          <a:xfrm>
            <a:off x="457200" y="914400"/>
            <a:ext cx="8001000" cy="5632311"/>
          </a:xfrm>
          <a:prstGeom prst="rect">
            <a:avLst/>
          </a:prstGeom>
          <a:noFill/>
          <a:ln w="9525">
            <a:noFill/>
            <a:miter lim="800000"/>
            <a:headEnd/>
            <a:tailEnd/>
          </a:ln>
          <a:effectLst/>
        </p:spPr>
        <p:txBody>
          <a:bodyPr>
            <a:spAutoFit/>
          </a:bodyPr>
          <a:lstStyle/>
          <a:p>
            <a:pPr>
              <a:spcBef>
                <a:spcPct val="50000"/>
              </a:spcBef>
            </a:pPr>
            <a:r>
              <a:rPr lang="en-US" sz="6000" dirty="0" smtClean="0"/>
              <a:t>This is the average velocity of an ant that walks all the way around a circle of circumference 20 cm in 5 s.</a:t>
            </a:r>
            <a:endParaRPr lang="en-US" sz="6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9155"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0 m/s?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7411" name="Text Box 3"/>
          <p:cNvSpPr txBox="1">
            <a:spLocks noChangeArrowheads="1"/>
          </p:cNvSpPr>
          <p:nvPr/>
        </p:nvSpPr>
        <p:spPr bwMode="auto">
          <a:xfrm>
            <a:off x="533400" y="685800"/>
            <a:ext cx="8077200" cy="5632311"/>
          </a:xfrm>
          <a:prstGeom prst="rect">
            <a:avLst/>
          </a:prstGeom>
          <a:noFill/>
          <a:ln w="9525">
            <a:noFill/>
            <a:miter lim="800000"/>
            <a:headEnd/>
            <a:tailEnd/>
          </a:ln>
          <a:effectLst/>
        </p:spPr>
        <p:txBody>
          <a:bodyPr>
            <a:spAutoFit/>
          </a:bodyPr>
          <a:lstStyle/>
          <a:p>
            <a:pPr>
              <a:spcBef>
                <a:spcPct val="50000"/>
              </a:spcBef>
            </a:pPr>
            <a:r>
              <a:rPr lang="en-US" sz="6000" dirty="0" smtClean="0"/>
              <a:t>This is the average speed of an ant that walks all the way around a circle of circumference 20 cm in 5 sec.</a:t>
            </a:r>
            <a:endParaRPr lang="en-US" sz="6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0179"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4 cm/s?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8435" name="Text Box 3"/>
          <p:cNvSpPr txBox="1">
            <a:spLocks noChangeArrowheads="1"/>
          </p:cNvSpPr>
          <p:nvPr/>
        </p:nvSpPr>
        <p:spPr bwMode="auto">
          <a:xfrm>
            <a:off x="609600" y="1752600"/>
            <a:ext cx="7924800" cy="4524315"/>
          </a:xfrm>
          <a:prstGeom prst="rect">
            <a:avLst/>
          </a:prstGeom>
          <a:noFill/>
          <a:ln w="9525">
            <a:noFill/>
            <a:miter lim="800000"/>
            <a:headEnd/>
            <a:tailEnd/>
          </a:ln>
          <a:effectLst/>
        </p:spPr>
        <p:txBody>
          <a:bodyPr>
            <a:spAutoFit/>
          </a:bodyPr>
          <a:lstStyle/>
          <a:p>
            <a:pPr>
              <a:spcBef>
                <a:spcPct val="50000"/>
              </a:spcBef>
            </a:pPr>
            <a:r>
              <a:rPr lang="en-US" sz="7200" dirty="0" smtClean="0"/>
              <a:t>This model applies when the velocity changes at a steady rate.</a:t>
            </a:r>
            <a:endParaRPr lang="en-US" sz="7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1203"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constant acceleration?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9460" name="Text Box 4"/>
          <p:cNvSpPr txBox="1">
            <a:spLocks noChangeArrowheads="1"/>
          </p:cNvSpPr>
          <p:nvPr/>
        </p:nvSpPr>
        <p:spPr bwMode="auto">
          <a:xfrm>
            <a:off x="609600" y="1371600"/>
            <a:ext cx="8001000" cy="4524315"/>
          </a:xfrm>
          <a:prstGeom prst="rect">
            <a:avLst/>
          </a:prstGeom>
          <a:noFill/>
          <a:ln w="9525">
            <a:noFill/>
            <a:miter lim="800000"/>
            <a:headEnd/>
            <a:tailEnd/>
          </a:ln>
          <a:effectLst/>
        </p:spPr>
        <p:txBody>
          <a:bodyPr>
            <a:spAutoFit/>
          </a:bodyPr>
          <a:lstStyle/>
          <a:p>
            <a:pPr>
              <a:spcBef>
                <a:spcPct val="50000"/>
              </a:spcBef>
            </a:pPr>
            <a:r>
              <a:rPr lang="en-US" sz="7200" dirty="0" smtClean="0"/>
              <a:t>It’s the average velocity measured over a very short time interval.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2227" name="Text Box 3"/>
          <p:cNvSpPr txBox="1">
            <a:spLocks noChangeArrowheads="1"/>
          </p:cNvSpPr>
          <p:nvPr/>
        </p:nvSpPr>
        <p:spPr bwMode="auto">
          <a:xfrm>
            <a:off x="685800" y="2133600"/>
            <a:ext cx="7848600" cy="3416320"/>
          </a:xfrm>
          <a:prstGeom prst="rect">
            <a:avLst/>
          </a:prstGeom>
          <a:noFill/>
          <a:ln w="9525">
            <a:noFill/>
            <a:miter lim="800000"/>
            <a:headEnd/>
            <a:tailEnd/>
          </a:ln>
          <a:effectLst/>
        </p:spPr>
        <p:txBody>
          <a:bodyPr>
            <a:spAutoFit/>
          </a:bodyPr>
          <a:lstStyle/>
          <a:p>
            <a:pPr>
              <a:spcBef>
                <a:spcPct val="50000"/>
              </a:spcBef>
            </a:pPr>
            <a:r>
              <a:rPr lang="en-US" sz="7200" dirty="0" smtClean="0"/>
              <a:t>What is the instantaneous velocity?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0483" name="Text Box 3"/>
          <p:cNvSpPr txBox="1">
            <a:spLocks noChangeArrowheads="1"/>
          </p:cNvSpPr>
          <p:nvPr/>
        </p:nvSpPr>
        <p:spPr bwMode="auto">
          <a:xfrm>
            <a:off x="609600" y="1447800"/>
            <a:ext cx="7924800" cy="4708981"/>
          </a:xfrm>
          <a:prstGeom prst="rect">
            <a:avLst/>
          </a:prstGeom>
          <a:noFill/>
          <a:ln w="9525">
            <a:noFill/>
            <a:miter lim="800000"/>
            <a:headEnd/>
            <a:tailEnd/>
          </a:ln>
          <a:effectLst/>
        </p:spPr>
        <p:txBody>
          <a:bodyPr>
            <a:spAutoFit/>
          </a:bodyPr>
          <a:lstStyle/>
          <a:p>
            <a:pPr>
              <a:spcBef>
                <a:spcPct val="50000"/>
              </a:spcBef>
            </a:pPr>
            <a:r>
              <a:rPr lang="en-US" sz="6000" dirty="0" smtClean="0"/>
              <a:t>This is how fast an object will be moving after 3 seconds if it starts at rest and accelerates for 2 m/s</a:t>
            </a:r>
            <a:r>
              <a:rPr lang="en-US" sz="6000" baseline="30000" dirty="0" smtClean="0"/>
              <a:t>2</a:t>
            </a:r>
            <a:r>
              <a:rPr lang="en-US" sz="6000" dirty="0" smtClean="0"/>
              <a:t>.</a:t>
            </a:r>
            <a:endParaRPr lang="en-US"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descr="Shingle"/>
          <p:cNvSpPr>
            <a:spLocks noChangeArrowheads="1" noChangeShapeType="1" noTextEdit="1"/>
          </p:cNvSpPr>
          <p:nvPr/>
        </p:nvSpPr>
        <p:spPr bwMode="auto">
          <a:xfrm>
            <a:off x="457200" y="0"/>
            <a:ext cx="5715000" cy="2362200"/>
          </a:xfrm>
          <a:prstGeom prst="rect">
            <a:avLst/>
          </a:prstGeom>
        </p:spPr>
        <p:txBody>
          <a:bodyPr wrap="none" fromWordArt="1">
            <a:prstTxWarp prst="textCurveUp">
              <a:avLst>
                <a:gd name="adj" fmla="val 40356"/>
              </a:avLst>
            </a:prstTxWarp>
          </a:bodyPr>
          <a:lstStyle/>
          <a:p>
            <a:r>
              <a:rPr lang="en-US"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a:rPr>
              <a:t>Choose a point value.</a:t>
            </a:r>
          </a:p>
        </p:txBody>
      </p:sp>
      <p:sp>
        <p:nvSpPr>
          <p:cNvPr id="5125" name="WordArt 5" descr="Shingle">
            <a:hlinkClick r:id="rId3" action="ppaction://hlinksldjump"/>
          </p:cNvPr>
          <p:cNvSpPr>
            <a:spLocks noChangeArrowheads="1" noChangeShapeType="1" noTextEdit="1"/>
          </p:cNvSpPr>
          <p:nvPr/>
        </p:nvSpPr>
        <p:spPr bwMode="auto">
          <a:xfrm>
            <a:off x="1524000" y="1981200"/>
            <a:ext cx="5715000" cy="2362200"/>
          </a:xfrm>
          <a:prstGeom prst="rect">
            <a:avLst/>
          </a:prstGeom>
        </p:spPr>
        <p:txBody>
          <a:bodyPr wrap="none" fromWordArt="1">
            <a:prstTxWarp prst="textCurveUp">
              <a:avLst>
                <a:gd name="adj" fmla="val 40356"/>
              </a:avLst>
            </a:prstTxWarp>
          </a:bodyPr>
          <a:lstStyle/>
          <a:p>
            <a:r>
              <a:rPr lang="en-US"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a:rPr>
              <a:t>Choose a point value.</a:t>
            </a:r>
          </a:p>
        </p:txBody>
      </p:sp>
      <p:sp>
        <p:nvSpPr>
          <p:cNvPr id="5130" name="AutoShape 10">
            <a:hlinkClick r:id="rId4" action="ppaction://hlinksldjump" highlightClick="1"/>
          </p:cNvPr>
          <p:cNvSpPr>
            <a:spLocks noChangeArrowheads="1"/>
          </p:cNvSpPr>
          <p:nvPr/>
        </p:nvSpPr>
        <p:spPr bwMode="auto">
          <a:xfrm>
            <a:off x="5562600" y="4724400"/>
            <a:ext cx="2971800" cy="17526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131" name="Text Box 11"/>
          <p:cNvSpPr txBox="1">
            <a:spLocks noChangeArrowheads="1"/>
          </p:cNvSpPr>
          <p:nvPr/>
        </p:nvSpPr>
        <p:spPr bwMode="auto">
          <a:xfrm>
            <a:off x="5791200" y="5105400"/>
            <a:ext cx="2514600" cy="946150"/>
          </a:xfrm>
          <a:prstGeom prst="rect">
            <a:avLst/>
          </a:prstGeom>
          <a:noFill/>
          <a:ln w="9525">
            <a:noFill/>
            <a:miter lim="800000"/>
            <a:headEnd/>
            <a:tailEnd/>
          </a:ln>
          <a:effectLst/>
        </p:spPr>
        <p:txBody>
          <a:bodyPr>
            <a:spAutoFit/>
          </a:bodyPr>
          <a:lstStyle/>
          <a:p>
            <a:pPr>
              <a:spcBef>
                <a:spcPct val="50000"/>
              </a:spcBef>
            </a:pPr>
            <a:r>
              <a:rPr lang="en-US" sz="2800">
                <a:hlinkClick r:id="rId4" action="ppaction://hlinksldjump"/>
              </a:rPr>
              <a:t>Click here for Final Jeopardy</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5123"/>
                                        </p:tgtEl>
                                        <p:attrNameLst>
                                          <p:attrName>style.visibility</p:attrName>
                                        </p:attrNameLst>
                                      </p:cBhvr>
                                      <p:to>
                                        <p:strVal val="visible"/>
                                      </p:to>
                                    </p:set>
                                  </p:childTnLst>
                                </p:cTn>
                              </p:par>
                            </p:childTnLst>
                          </p:cTn>
                        </p:par>
                        <p:par>
                          <p:cTn id="7" fill="hold">
                            <p:stCondLst>
                              <p:cond delay="1500"/>
                            </p:stCondLst>
                            <p:childTnLst>
                              <p:par>
                                <p:cTn id="8" presetID="3" presetClass="entr" presetSubtype="0" fill="hold" grpId="0" nodeType="afterEffect">
                                  <p:stCondLst>
                                    <p:cond delay="1000"/>
                                  </p:stCondLst>
                                  <p:childTnLst>
                                    <p:set>
                                      <p:cBhvr>
                                        <p:cTn id="9" dur="1" fill="hold">
                                          <p:stCondLst>
                                            <p:cond delay="499"/>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3251"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6 m/s?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1507" name="Text Box 3"/>
          <p:cNvSpPr txBox="1">
            <a:spLocks noChangeArrowheads="1"/>
          </p:cNvSpPr>
          <p:nvPr/>
        </p:nvSpPr>
        <p:spPr bwMode="auto">
          <a:xfrm>
            <a:off x="533400" y="228600"/>
            <a:ext cx="8077200" cy="5632311"/>
          </a:xfrm>
          <a:prstGeom prst="rect">
            <a:avLst/>
          </a:prstGeom>
          <a:noFill/>
          <a:ln w="9525">
            <a:noFill/>
            <a:miter lim="800000"/>
            <a:headEnd/>
            <a:tailEnd/>
          </a:ln>
          <a:effectLst/>
        </p:spPr>
        <p:txBody>
          <a:bodyPr>
            <a:spAutoFit/>
          </a:bodyPr>
          <a:lstStyle/>
          <a:p>
            <a:pPr>
              <a:spcBef>
                <a:spcPct val="50000"/>
              </a:spcBef>
            </a:pPr>
            <a:r>
              <a:rPr lang="en-US" sz="7200" dirty="0" smtClean="0"/>
              <a:t>This is how far an object will travel if it starts from rest and accelerates 2 m/s</a:t>
            </a:r>
            <a:r>
              <a:rPr lang="en-US" sz="7200" baseline="30000" dirty="0" smtClean="0"/>
              <a:t>2</a:t>
            </a:r>
            <a:r>
              <a:rPr lang="en-US" sz="7200" dirty="0" smtClean="0"/>
              <a:t> for 3 seconds.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4275"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9 meters?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2531" name="Text Box 3"/>
          <p:cNvSpPr txBox="1">
            <a:spLocks noChangeArrowheads="1"/>
          </p:cNvSpPr>
          <p:nvPr/>
        </p:nvSpPr>
        <p:spPr bwMode="auto">
          <a:xfrm>
            <a:off x="381000" y="381000"/>
            <a:ext cx="8077200" cy="5170646"/>
          </a:xfrm>
          <a:prstGeom prst="rect">
            <a:avLst/>
          </a:prstGeom>
          <a:noFill/>
          <a:ln w="9525">
            <a:noFill/>
            <a:miter lim="800000"/>
            <a:headEnd/>
            <a:tailEnd/>
          </a:ln>
          <a:effectLst/>
        </p:spPr>
        <p:txBody>
          <a:bodyPr>
            <a:spAutoFit/>
          </a:bodyPr>
          <a:lstStyle/>
          <a:p>
            <a:pPr>
              <a:spcBef>
                <a:spcPct val="50000"/>
              </a:spcBef>
            </a:pPr>
            <a:r>
              <a:rPr lang="en-US" sz="6600" dirty="0" smtClean="0"/>
              <a:t>This is the speed of an object that starts from rest and travels 4 m with an acceleration of 2 m/s</a:t>
            </a:r>
            <a:r>
              <a:rPr lang="en-US" sz="6600" baseline="30000" dirty="0" smtClean="0"/>
              <a:t>2</a:t>
            </a:r>
            <a:r>
              <a:rPr lang="en-US" sz="6600" dirty="0" smtClean="0"/>
              <a:t>. </a:t>
            </a:r>
            <a:endParaRPr lang="en-US" sz="6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5299"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4 m/s?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3555" name="Text Box 3"/>
          <p:cNvSpPr txBox="1">
            <a:spLocks noChangeArrowheads="1"/>
          </p:cNvSpPr>
          <p:nvPr/>
        </p:nvSpPr>
        <p:spPr bwMode="auto">
          <a:xfrm>
            <a:off x="609600" y="1447800"/>
            <a:ext cx="7848600" cy="4524315"/>
          </a:xfrm>
          <a:prstGeom prst="rect">
            <a:avLst/>
          </a:prstGeom>
          <a:noFill/>
          <a:ln w="9525">
            <a:noFill/>
            <a:miter lim="800000"/>
            <a:headEnd/>
            <a:tailEnd/>
          </a:ln>
          <a:effectLst/>
        </p:spPr>
        <p:txBody>
          <a:bodyPr>
            <a:spAutoFit/>
          </a:bodyPr>
          <a:lstStyle/>
          <a:p>
            <a:pPr>
              <a:spcBef>
                <a:spcPct val="50000"/>
              </a:spcBef>
            </a:pPr>
            <a:r>
              <a:rPr lang="en-US" sz="7200" dirty="0" smtClean="0"/>
              <a:t>This means motion in one dimension under the influence of gravity.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632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free-fall?</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4579" name="Text Box 3"/>
          <p:cNvSpPr txBox="1">
            <a:spLocks noChangeArrowheads="1"/>
          </p:cNvSpPr>
          <p:nvPr/>
        </p:nvSpPr>
        <p:spPr bwMode="auto">
          <a:xfrm>
            <a:off x="609600" y="685800"/>
            <a:ext cx="7848600" cy="5632311"/>
          </a:xfrm>
          <a:prstGeom prst="rect">
            <a:avLst/>
          </a:prstGeom>
          <a:noFill/>
          <a:ln w="9525">
            <a:noFill/>
            <a:miter lim="800000"/>
            <a:headEnd/>
            <a:tailEnd/>
          </a:ln>
          <a:effectLst/>
        </p:spPr>
        <p:txBody>
          <a:bodyPr>
            <a:spAutoFit/>
          </a:bodyPr>
          <a:lstStyle/>
          <a:p>
            <a:pPr>
              <a:spcBef>
                <a:spcPct val="50000"/>
              </a:spcBef>
            </a:pPr>
            <a:r>
              <a:rPr lang="en-US" sz="6000" dirty="0" smtClean="0"/>
              <a:t>Of faster, slower, or the same, this describes how heavier objects move in free fall when compared to lighter ones.</a:t>
            </a:r>
            <a:endParaRPr lang="en-US" sz="6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7347"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the same?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5603" name="Text Box 3"/>
          <p:cNvSpPr txBox="1">
            <a:spLocks noChangeArrowheads="1"/>
          </p:cNvSpPr>
          <p:nvPr/>
        </p:nvSpPr>
        <p:spPr bwMode="auto">
          <a:xfrm>
            <a:off x="685800" y="533400"/>
            <a:ext cx="7620000" cy="6186309"/>
          </a:xfrm>
          <a:prstGeom prst="rect">
            <a:avLst/>
          </a:prstGeom>
          <a:noFill/>
          <a:ln w="9525">
            <a:noFill/>
            <a:miter lim="800000"/>
            <a:headEnd/>
            <a:tailEnd/>
          </a:ln>
          <a:effectLst/>
        </p:spPr>
        <p:txBody>
          <a:bodyPr>
            <a:spAutoFit/>
          </a:bodyPr>
          <a:lstStyle/>
          <a:p>
            <a:pPr>
              <a:spcBef>
                <a:spcPct val="50000"/>
              </a:spcBef>
            </a:pPr>
            <a:r>
              <a:rPr lang="en-US" sz="6600" dirty="0" smtClean="0"/>
              <a:t>If an object is thrown straight up and falls back down, this is its velocity at the highest point in its path.  </a:t>
            </a:r>
            <a:endParaRPr lang="en-US" sz="6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AutoShape 24">
            <a:hlinkClick r:id="rId3" action="ppaction://hlinksldjump" highlightClick="1"/>
          </p:cNvPr>
          <p:cNvSpPr>
            <a:spLocks noChangeArrowheads="1"/>
          </p:cNvSpPr>
          <p:nvPr/>
        </p:nvSpPr>
        <p:spPr bwMode="auto">
          <a:xfrm>
            <a:off x="18288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Just Keep </a:t>
            </a:r>
          </a:p>
          <a:p>
            <a:r>
              <a:rPr lang="en-US" dirty="0" smtClean="0"/>
              <a:t>Swimming</a:t>
            </a:r>
          </a:p>
        </p:txBody>
      </p:sp>
      <p:sp>
        <p:nvSpPr>
          <p:cNvPr id="2074" name="AutoShape 26">
            <a:hlinkClick r:id="rId3" action="ppaction://hlinksldjump" highlightClick="1"/>
          </p:cNvPr>
          <p:cNvSpPr>
            <a:spLocks noChangeArrowheads="1"/>
          </p:cNvSpPr>
          <p:nvPr/>
        </p:nvSpPr>
        <p:spPr bwMode="auto">
          <a:xfrm>
            <a:off x="54864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That Tom</a:t>
            </a:r>
          </a:p>
          <a:p>
            <a:r>
              <a:rPr lang="en-US" dirty="0" smtClean="0"/>
              <a:t>Petty Song</a:t>
            </a:r>
          </a:p>
        </p:txBody>
      </p:sp>
      <p:sp>
        <p:nvSpPr>
          <p:cNvPr id="2075" name="AutoShape 27">
            <a:hlinkClick r:id="rId3" action="ppaction://hlinksldjump" highlightClick="1"/>
          </p:cNvPr>
          <p:cNvSpPr>
            <a:spLocks noChangeArrowheads="1"/>
          </p:cNvSpPr>
          <p:nvPr/>
        </p:nvSpPr>
        <p:spPr bwMode="auto">
          <a:xfrm>
            <a:off x="7343775"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Interpreting</a:t>
            </a:r>
          </a:p>
          <a:p>
            <a:r>
              <a:rPr lang="en-US" dirty="0" smtClean="0"/>
              <a:t>Graphs</a:t>
            </a:r>
            <a:endParaRPr lang="en-US" dirty="0"/>
          </a:p>
        </p:txBody>
      </p:sp>
      <p:sp>
        <p:nvSpPr>
          <p:cNvPr id="2077" name="AutoShape 29">
            <a:hlinkClick r:id="" action="ppaction://noaction" highlightClick="1"/>
          </p:cNvPr>
          <p:cNvSpPr>
            <a:spLocks noChangeArrowheads="1"/>
          </p:cNvSpPr>
          <p:nvPr/>
        </p:nvSpPr>
        <p:spPr bwMode="auto">
          <a:xfrm>
            <a:off x="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a:hlinkClick r:id="rId4" action="ppaction://hlinksldjump"/>
              </a:rPr>
              <a:t>10 Point</a:t>
            </a:r>
            <a:endParaRPr lang="en-US" b="0" dirty="0">
              <a:solidFill>
                <a:schemeClr val="tx1"/>
              </a:solidFill>
            </a:endParaRPr>
          </a:p>
        </p:txBody>
      </p:sp>
      <p:sp>
        <p:nvSpPr>
          <p:cNvPr id="2078" name="AutoShape 30">
            <a:hlinkClick r:id="" action="ppaction://noaction" highlightClick="1"/>
          </p:cNvPr>
          <p:cNvSpPr>
            <a:spLocks noChangeArrowheads="1"/>
          </p:cNvSpPr>
          <p:nvPr/>
        </p:nvSpPr>
        <p:spPr bwMode="auto">
          <a:xfrm>
            <a:off x="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5" action="ppaction://hlinksldjump"/>
              </a:rPr>
              <a:t>20 Points</a:t>
            </a:r>
            <a:endParaRPr lang="en-US"/>
          </a:p>
        </p:txBody>
      </p:sp>
      <p:sp>
        <p:nvSpPr>
          <p:cNvPr id="2079" name="AutoShape 31">
            <a:hlinkClick r:id="" action="ppaction://noaction" highlightClick="1"/>
          </p:cNvPr>
          <p:cNvSpPr>
            <a:spLocks noChangeArrowheads="1"/>
          </p:cNvSpPr>
          <p:nvPr/>
        </p:nvSpPr>
        <p:spPr bwMode="auto">
          <a:xfrm>
            <a:off x="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6" action="ppaction://hlinksldjump"/>
              </a:rPr>
              <a:t>30 Points</a:t>
            </a:r>
            <a:endParaRPr lang="en-US"/>
          </a:p>
        </p:txBody>
      </p:sp>
      <p:sp>
        <p:nvSpPr>
          <p:cNvPr id="2080" name="AutoShape 32">
            <a:hlinkClick r:id="" action="ppaction://noaction" highlightClick="1"/>
          </p:cNvPr>
          <p:cNvSpPr>
            <a:spLocks noChangeArrowheads="1"/>
          </p:cNvSpPr>
          <p:nvPr/>
        </p:nvSpPr>
        <p:spPr bwMode="auto">
          <a:xfrm>
            <a:off x="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7" action="ppaction://hlinksldjump"/>
              </a:rPr>
              <a:t>40 Points</a:t>
            </a:r>
            <a:endParaRPr lang="en-US"/>
          </a:p>
        </p:txBody>
      </p:sp>
      <p:sp>
        <p:nvSpPr>
          <p:cNvPr id="2081" name="AutoShape 33">
            <a:hlinkClick r:id="" action="ppaction://noaction" highlightClick="1"/>
          </p:cNvPr>
          <p:cNvSpPr>
            <a:spLocks noChangeArrowheads="1"/>
          </p:cNvSpPr>
          <p:nvPr/>
        </p:nvSpPr>
        <p:spPr bwMode="auto">
          <a:xfrm>
            <a:off x="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8" action="ppaction://hlinksldjump"/>
              </a:rPr>
              <a:t>50 Points</a:t>
            </a:r>
            <a:endParaRPr lang="en-US"/>
          </a:p>
        </p:txBody>
      </p:sp>
      <p:sp>
        <p:nvSpPr>
          <p:cNvPr id="2082" name="AutoShape 34">
            <a:hlinkClick r:id="" action="ppaction://noaction" highlightClick="1"/>
          </p:cNvPr>
          <p:cNvSpPr>
            <a:spLocks noChangeArrowheads="1"/>
          </p:cNvSpPr>
          <p:nvPr/>
        </p:nvSpPr>
        <p:spPr bwMode="auto">
          <a:xfrm>
            <a:off x="18288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9" action="ppaction://hlinksldjump"/>
              </a:rPr>
              <a:t>10 Point</a:t>
            </a:r>
            <a:endParaRPr lang="en-US"/>
          </a:p>
        </p:txBody>
      </p:sp>
      <p:sp>
        <p:nvSpPr>
          <p:cNvPr id="2083" name="AutoShape 35">
            <a:hlinkClick r:id="" action="ppaction://noaction" highlightClick="1"/>
          </p:cNvPr>
          <p:cNvSpPr>
            <a:spLocks noChangeArrowheads="1"/>
          </p:cNvSpPr>
          <p:nvPr/>
        </p:nvSpPr>
        <p:spPr bwMode="auto">
          <a:xfrm>
            <a:off x="36576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0" action="ppaction://hlinksldjump"/>
              </a:rPr>
              <a:t>10 Point</a:t>
            </a:r>
            <a:endParaRPr lang="en-US"/>
          </a:p>
        </p:txBody>
      </p:sp>
      <p:sp>
        <p:nvSpPr>
          <p:cNvPr id="2084" name="AutoShape 36">
            <a:hlinkClick r:id="" action="ppaction://noaction" highlightClick="1"/>
          </p:cNvPr>
          <p:cNvSpPr>
            <a:spLocks noChangeArrowheads="1"/>
          </p:cNvSpPr>
          <p:nvPr/>
        </p:nvSpPr>
        <p:spPr bwMode="auto">
          <a:xfrm>
            <a:off x="54864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1" action="ppaction://hlinksldjump"/>
              </a:rPr>
              <a:t>10 Point</a:t>
            </a:r>
            <a:endParaRPr lang="en-US"/>
          </a:p>
        </p:txBody>
      </p:sp>
      <p:sp>
        <p:nvSpPr>
          <p:cNvPr id="2085" name="AutoShape 37">
            <a:hlinkClick r:id="" action="ppaction://noaction" highlightClick="1"/>
          </p:cNvPr>
          <p:cNvSpPr>
            <a:spLocks noChangeArrowheads="1"/>
          </p:cNvSpPr>
          <p:nvPr/>
        </p:nvSpPr>
        <p:spPr bwMode="auto">
          <a:xfrm>
            <a:off x="7343775"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2" action="ppaction://hlinksldjump"/>
              </a:rPr>
              <a:t>10 Point</a:t>
            </a:r>
            <a:endParaRPr lang="en-US"/>
          </a:p>
        </p:txBody>
      </p:sp>
      <p:sp>
        <p:nvSpPr>
          <p:cNvPr id="2087" name="AutoShape 39">
            <a:hlinkClick r:id="" action="ppaction://noaction" highlightClick="1"/>
          </p:cNvPr>
          <p:cNvSpPr>
            <a:spLocks noChangeArrowheads="1"/>
          </p:cNvSpPr>
          <p:nvPr/>
        </p:nvSpPr>
        <p:spPr bwMode="auto">
          <a:xfrm>
            <a:off x="18288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3" action="ppaction://hlinksldjump"/>
              </a:rPr>
              <a:t>20 Points</a:t>
            </a:r>
            <a:endParaRPr lang="en-US"/>
          </a:p>
        </p:txBody>
      </p:sp>
      <p:sp>
        <p:nvSpPr>
          <p:cNvPr id="2088" name="AutoShape 40">
            <a:hlinkClick r:id="" action="ppaction://noaction" highlightClick="1"/>
          </p:cNvPr>
          <p:cNvSpPr>
            <a:spLocks noChangeArrowheads="1"/>
          </p:cNvSpPr>
          <p:nvPr/>
        </p:nvSpPr>
        <p:spPr bwMode="auto">
          <a:xfrm>
            <a:off x="36576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4" action="ppaction://hlinksldjump"/>
              </a:rPr>
              <a:t>20 Points</a:t>
            </a:r>
            <a:endParaRPr lang="en-US"/>
          </a:p>
        </p:txBody>
      </p:sp>
      <p:sp>
        <p:nvSpPr>
          <p:cNvPr id="2089" name="AutoShape 41">
            <a:hlinkClick r:id="" action="ppaction://noaction" highlightClick="1"/>
          </p:cNvPr>
          <p:cNvSpPr>
            <a:spLocks noChangeArrowheads="1"/>
          </p:cNvSpPr>
          <p:nvPr/>
        </p:nvSpPr>
        <p:spPr bwMode="auto">
          <a:xfrm>
            <a:off x="54864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5" action="ppaction://hlinksldjump"/>
              </a:rPr>
              <a:t>20 Points</a:t>
            </a:r>
            <a:endParaRPr lang="en-US"/>
          </a:p>
        </p:txBody>
      </p:sp>
      <p:sp>
        <p:nvSpPr>
          <p:cNvPr id="2090" name="AutoShape 42">
            <a:hlinkClick r:id="" action="ppaction://noaction" highlightClick="1"/>
          </p:cNvPr>
          <p:cNvSpPr>
            <a:spLocks noChangeArrowheads="1"/>
          </p:cNvSpPr>
          <p:nvPr/>
        </p:nvSpPr>
        <p:spPr bwMode="auto">
          <a:xfrm>
            <a:off x="7343775"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6" action="ppaction://hlinksldjump"/>
              </a:rPr>
              <a:t>20 Points</a:t>
            </a:r>
            <a:endParaRPr lang="en-US"/>
          </a:p>
        </p:txBody>
      </p:sp>
      <p:sp>
        <p:nvSpPr>
          <p:cNvPr id="2092" name="AutoShape 44">
            <a:hlinkClick r:id="" action="ppaction://noaction" highlightClick="1"/>
          </p:cNvPr>
          <p:cNvSpPr>
            <a:spLocks noChangeArrowheads="1"/>
          </p:cNvSpPr>
          <p:nvPr/>
        </p:nvSpPr>
        <p:spPr bwMode="auto">
          <a:xfrm>
            <a:off x="18288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7" action="ppaction://hlinksldjump"/>
              </a:rPr>
              <a:t>30 Points</a:t>
            </a:r>
            <a:endParaRPr lang="en-US"/>
          </a:p>
        </p:txBody>
      </p:sp>
      <p:sp>
        <p:nvSpPr>
          <p:cNvPr id="2093" name="AutoShape 45">
            <a:hlinkClick r:id="" action="ppaction://noaction" highlightClick="1"/>
          </p:cNvPr>
          <p:cNvSpPr>
            <a:spLocks noChangeArrowheads="1"/>
          </p:cNvSpPr>
          <p:nvPr/>
        </p:nvSpPr>
        <p:spPr bwMode="auto">
          <a:xfrm>
            <a:off x="18288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8" action="ppaction://hlinksldjump"/>
              </a:rPr>
              <a:t>40 Points</a:t>
            </a:r>
            <a:endParaRPr lang="en-US"/>
          </a:p>
        </p:txBody>
      </p:sp>
      <p:sp>
        <p:nvSpPr>
          <p:cNvPr id="2094" name="AutoShape 46">
            <a:hlinkClick r:id="" action="ppaction://noaction" highlightClick="1"/>
          </p:cNvPr>
          <p:cNvSpPr>
            <a:spLocks noChangeArrowheads="1"/>
          </p:cNvSpPr>
          <p:nvPr/>
        </p:nvSpPr>
        <p:spPr bwMode="auto">
          <a:xfrm>
            <a:off x="18288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9" action="ppaction://hlinksldjump"/>
              </a:rPr>
              <a:t>50 Points</a:t>
            </a:r>
            <a:endParaRPr lang="en-US"/>
          </a:p>
        </p:txBody>
      </p:sp>
      <p:sp>
        <p:nvSpPr>
          <p:cNvPr id="2095" name="AutoShape 47">
            <a:hlinkClick r:id="" action="ppaction://noaction" highlightClick="1"/>
          </p:cNvPr>
          <p:cNvSpPr>
            <a:spLocks noChangeArrowheads="1"/>
          </p:cNvSpPr>
          <p:nvPr/>
        </p:nvSpPr>
        <p:spPr bwMode="auto">
          <a:xfrm>
            <a:off x="36576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0" action="ppaction://hlinksldjump"/>
              </a:rPr>
              <a:t>30 Points</a:t>
            </a:r>
            <a:endParaRPr lang="en-US"/>
          </a:p>
        </p:txBody>
      </p:sp>
      <p:sp>
        <p:nvSpPr>
          <p:cNvPr id="2096" name="AutoShape 48">
            <a:hlinkClick r:id="" action="ppaction://noaction" highlightClick="1"/>
          </p:cNvPr>
          <p:cNvSpPr>
            <a:spLocks noChangeArrowheads="1"/>
          </p:cNvSpPr>
          <p:nvPr/>
        </p:nvSpPr>
        <p:spPr bwMode="auto">
          <a:xfrm>
            <a:off x="54864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1" action="ppaction://hlinksldjump"/>
              </a:rPr>
              <a:t>30 Points</a:t>
            </a:r>
            <a:endParaRPr lang="en-US"/>
          </a:p>
        </p:txBody>
      </p:sp>
      <p:sp>
        <p:nvSpPr>
          <p:cNvPr id="2097" name="AutoShape 49">
            <a:hlinkClick r:id="" action="ppaction://noaction" highlightClick="1"/>
          </p:cNvPr>
          <p:cNvSpPr>
            <a:spLocks noChangeArrowheads="1"/>
          </p:cNvSpPr>
          <p:nvPr/>
        </p:nvSpPr>
        <p:spPr bwMode="auto">
          <a:xfrm>
            <a:off x="7343775"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2" action="ppaction://hlinksldjump"/>
              </a:rPr>
              <a:t>30 Points</a:t>
            </a:r>
            <a:endParaRPr lang="en-US"/>
          </a:p>
        </p:txBody>
      </p:sp>
      <p:sp>
        <p:nvSpPr>
          <p:cNvPr id="2099" name="AutoShape 51">
            <a:hlinkClick r:id="" action="ppaction://noaction" highlightClick="1"/>
          </p:cNvPr>
          <p:cNvSpPr>
            <a:spLocks noChangeArrowheads="1"/>
          </p:cNvSpPr>
          <p:nvPr/>
        </p:nvSpPr>
        <p:spPr bwMode="auto">
          <a:xfrm>
            <a:off x="36576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3" action="ppaction://hlinksldjump"/>
              </a:rPr>
              <a:t>40 Points</a:t>
            </a:r>
            <a:endParaRPr lang="en-US"/>
          </a:p>
        </p:txBody>
      </p:sp>
      <p:sp>
        <p:nvSpPr>
          <p:cNvPr id="2100" name="AutoShape 52">
            <a:hlinkClick r:id="" action="ppaction://noaction" highlightClick="1"/>
          </p:cNvPr>
          <p:cNvSpPr>
            <a:spLocks noChangeArrowheads="1"/>
          </p:cNvSpPr>
          <p:nvPr/>
        </p:nvSpPr>
        <p:spPr bwMode="auto">
          <a:xfrm>
            <a:off x="54864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4" action="ppaction://hlinksldjump"/>
              </a:rPr>
              <a:t>40 Points</a:t>
            </a:r>
            <a:endParaRPr lang="en-US"/>
          </a:p>
        </p:txBody>
      </p:sp>
      <p:sp>
        <p:nvSpPr>
          <p:cNvPr id="2101" name="AutoShape 53">
            <a:hlinkClick r:id="" action="ppaction://noaction" highlightClick="1"/>
          </p:cNvPr>
          <p:cNvSpPr>
            <a:spLocks noChangeArrowheads="1"/>
          </p:cNvSpPr>
          <p:nvPr/>
        </p:nvSpPr>
        <p:spPr bwMode="auto">
          <a:xfrm>
            <a:off x="7343775"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5" action="ppaction://hlinksldjump"/>
              </a:rPr>
              <a:t>40 Points</a:t>
            </a:r>
            <a:endParaRPr lang="en-US"/>
          </a:p>
        </p:txBody>
      </p:sp>
      <p:sp>
        <p:nvSpPr>
          <p:cNvPr id="2103" name="AutoShape 55">
            <a:hlinkClick r:id="" action="ppaction://noaction" highlightClick="1"/>
          </p:cNvPr>
          <p:cNvSpPr>
            <a:spLocks noChangeArrowheads="1"/>
          </p:cNvSpPr>
          <p:nvPr/>
        </p:nvSpPr>
        <p:spPr bwMode="auto">
          <a:xfrm>
            <a:off x="36576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6" action="ppaction://hlinksldjump"/>
              </a:rPr>
              <a:t>50 Points</a:t>
            </a:r>
            <a:endParaRPr lang="en-US"/>
          </a:p>
        </p:txBody>
      </p:sp>
      <p:sp>
        <p:nvSpPr>
          <p:cNvPr id="2104" name="AutoShape 56">
            <a:hlinkClick r:id="" action="ppaction://noaction" highlightClick="1"/>
          </p:cNvPr>
          <p:cNvSpPr>
            <a:spLocks noChangeArrowheads="1"/>
          </p:cNvSpPr>
          <p:nvPr/>
        </p:nvSpPr>
        <p:spPr bwMode="auto">
          <a:xfrm>
            <a:off x="54864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7" action="ppaction://hlinksldjump"/>
              </a:rPr>
              <a:t>50 Points</a:t>
            </a:r>
            <a:endParaRPr lang="en-US"/>
          </a:p>
        </p:txBody>
      </p:sp>
      <p:sp>
        <p:nvSpPr>
          <p:cNvPr id="2105" name="AutoShape 57">
            <a:hlinkClick r:id="" action="ppaction://noaction" highlightClick="1"/>
          </p:cNvPr>
          <p:cNvSpPr>
            <a:spLocks noChangeArrowheads="1"/>
          </p:cNvSpPr>
          <p:nvPr/>
        </p:nvSpPr>
        <p:spPr bwMode="auto">
          <a:xfrm>
            <a:off x="7343775"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8" action="ppaction://hlinksldjump"/>
              </a:rPr>
              <a:t>50 Points</a:t>
            </a:r>
            <a:endParaRPr lang="en-US"/>
          </a:p>
        </p:txBody>
      </p:sp>
      <p:sp>
        <p:nvSpPr>
          <p:cNvPr id="2108" name="AutoShape 60">
            <a:hlinkClick r:id="rId3" action="ppaction://hlinksldjump" highlightClick="1"/>
          </p:cNvPr>
          <p:cNvSpPr>
            <a:spLocks noChangeArrowheads="1"/>
          </p:cNvSpPr>
          <p:nvPr/>
        </p:nvSpPr>
        <p:spPr bwMode="auto">
          <a:xfrm>
            <a:off x="36576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I Feel the Need</a:t>
            </a:r>
          </a:p>
          <a:p>
            <a:r>
              <a:rPr lang="en-US" dirty="0" smtClean="0"/>
              <a:t>For Speed</a:t>
            </a:r>
            <a:endParaRPr lang="en-US" b="0" dirty="0">
              <a:solidFill>
                <a:schemeClr val="tx1"/>
              </a:solidFill>
            </a:endParaRPr>
          </a:p>
        </p:txBody>
      </p:sp>
      <p:pic>
        <p:nvPicPr>
          <p:cNvPr id="2109" name="Picture 61">
            <a:hlinkClick r:id="" action="ppaction://media"/>
          </p:cNvPr>
          <p:cNvPicPr>
            <a:picLocks noRot="1" noChangeAspect="1" noChangeArrowheads="1"/>
          </p:cNvPicPr>
          <p:nvPr>
            <a:wavAudioFile r:embed="rId1" name="boardfill[2].wav"/>
          </p:nvPr>
        </p:nvPicPr>
        <p:blipFill>
          <a:blip r:embed="rId29" cstate="print"/>
          <a:srcRect/>
          <a:stretch>
            <a:fillRect/>
          </a:stretch>
        </p:blipFill>
        <p:spPr bwMode="auto">
          <a:xfrm>
            <a:off x="685800" y="228600"/>
            <a:ext cx="304800" cy="304800"/>
          </a:xfrm>
          <a:prstGeom prst="rect">
            <a:avLst/>
          </a:prstGeom>
          <a:noFill/>
        </p:spPr>
      </p:pic>
      <p:sp>
        <p:nvSpPr>
          <p:cNvPr id="2071" name="AutoShape 23">
            <a:hlinkClick r:id="rId3" action="ppaction://hlinksldjump" highlightClick="1"/>
          </p:cNvPr>
          <p:cNvSpPr>
            <a:spLocks noChangeArrowheads="1"/>
          </p:cNvSpPr>
          <p:nvPr/>
        </p:nvSpPr>
        <p:spPr bwMode="auto">
          <a:xfrm>
            <a:off x="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Definitions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1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2109"/>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837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0?</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6627" name="Text Box 3"/>
          <p:cNvSpPr txBox="1">
            <a:spLocks noChangeArrowheads="1"/>
          </p:cNvSpPr>
          <p:nvPr/>
        </p:nvSpPr>
        <p:spPr bwMode="auto">
          <a:xfrm>
            <a:off x="457200" y="228600"/>
            <a:ext cx="8153400" cy="6186309"/>
          </a:xfrm>
          <a:prstGeom prst="rect">
            <a:avLst/>
          </a:prstGeom>
          <a:noFill/>
          <a:ln w="9525">
            <a:noFill/>
            <a:miter lim="800000"/>
            <a:headEnd/>
            <a:tailEnd/>
          </a:ln>
          <a:effectLst/>
        </p:spPr>
        <p:txBody>
          <a:bodyPr>
            <a:spAutoFit/>
          </a:bodyPr>
          <a:lstStyle/>
          <a:p>
            <a:pPr>
              <a:spcBef>
                <a:spcPct val="50000"/>
              </a:spcBef>
            </a:pPr>
            <a:r>
              <a:rPr lang="en-US" sz="6600" dirty="0" smtClean="0"/>
              <a:t>If an object is thrown straight up and falls back down, this is the acceleration at the highest point in its path.</a:t>
            </a:r>
            <a:endParaRPr lang="en-US" sz="6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9395"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-9.8 m/s</a:t>
            </a:r>
            <a:r>
              <a:rPr lang="en-US" sz="7200" baseline="30000" dirty="0" smtClean="0"/>
              <a:t>2</a:t>
            </a:r>
            <a:r>
              <a:rPr lang="en-US" sz="7200" dirty="0" smtClean="0"/>
              <a: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7651" name="Text Box 3"/>
          <p:cNvSpPr txBox="1">
            <a:spLocks noChangeArrowheads="1"/>
          </p:cNvSpPr>
          <p:nvPr/>
        </p:nvSpPr>
        <p:spPr bwMode="auto">
          <a:xfrm>
            <a:off x="533400" y="152400"/>
            <a:ext cx="7924800" cy="6555641"/>
          </a:xfrm>
          <a:prstGeom prst="rect">
            <a:avLst/>
          </a:prstGeom>
          <a:noFill/>
          <a:ln w="9525">
            <a:noFill/>
            <a:miter lim="800000"/>
            <a:headEnd/>
            <a:tailEnd/>
          </a:ln>
          <a:effectLst/>
        </p:spPr>
        <p:txBody>
          <a:bodyPr>
            <a:spAutoFit/>
          </a:bodyPr>
          <a:lstStyle/>
          <a:p>
            <a:pPr>
              <a:spcBef>
                <a:spcPct val="50000"/>
              </a:spcBef>
            </a:pPr>
            <a:r>
              <a:rPr lang="en-US" sz="6000" dirty="0" smtClean="0"/>
              <a:t>This is the velocity of an object thrown straight up with an initial velocity of 5 m/s, when it comes back down to the level at which it was thrown.</a:t>
            </a:r>
            <a:endParaRPr lang="en-US" sz="6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0419"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-5 m/s?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8675" name="Text Box 3"/>
          <p:cNvSpPr txBox="1">
            <a:spLocks noChangeArrowheads="1"/>
          </p:cNvSpPr>
          <p:nvPr/>
        </p:nvSpPr>
        <p:spPr bwMode="auto">
          <a:xfrm>
            <a:off x="762000" y="762000"/>
            <a:ext cx="7772400" cy="4524315"/>
          </a:xfrm>
          <a:prstGeom prst="rect">
            <a:avLst/>
          </a:prstGeom>
          <a:noFill/>
          <a:ln w="9525">
            <a:noFill/>
            <a:miter lim="800000"/>
            <a:headEnd/>
            <a:tailEnd/>
          </a:ln>
          <a:effectLst/>
        </p:spPr>
        <p:txBody>
          <a:bodyPr>
            <a:spAutoFit/>
          </a:bodyPr>
          <a:lstStyle/>
          <a:p>
            <a:pPr>
              <a:spcBef>
                <a:spcPct val="50000"/>
              </a:spcBef>
            </a:pPr>
            <a:r>
              <a:rPr lang="en-US" sz="7200" dirty="0" smtClean="0"/>
              <a:t>This is shown by the slope of a position vs. time graph.</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1443"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the velocity?</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9699" name="Text Box 3"/>
          <p:cNvSpPr txBox="1">
            <a:spLocks noChangeArrowheads="1"/>
          </p:cNvSpPr>
          <p:nvPr/>
        </p:nvSpPr>
        <p:spPr bwMode="auto">
          <a:xfrm>
            <a:off x="457200" y="2895600"/>
            <a:ext cx="8077200" cy="3785652"/>
          </a:xfrm>
          <a:prstGeom prst="rect">
            <a:avLst/>
          </a:prstGeom>
          <a:noFill/>
          <a:ln w="9525">
            <a:noFill/>
            <a:miter lim="800000"/>
            <a:headEnd/>
            <a:tailEnd/>
          </a:ln>
          <a:effectLst/>
        </p:spPr>
        <p:txBody>
          <a:bodyPr>
            <a:spAutoFit/>
          </a:bodyPr>
          <a:lstStyle/>
          <a:p>
            <a:pPr>
              <a:spcBef>
                <a:spcPct val="50000"/>
              </a:spcBef>
            </a:pPr>
            <a:r>
              <a:rPr lang="en-US" sz="6000" dirty="0" smtClean="0"/>
              <a:t>Of these two position vs. time graphs, A and B, this one shows the faster object.</a:t>
            </a:r>
            <a:endParaRPr lang="en-US" sz="6000" dirty="0"/>
          </a:p>
        </p:txBody>
      </p:sp>
      <p:cxnSp>
        <p:nvCxnSpPr>
          <p:cNvPr id="7" name="Straight Arrow Connector 6"/>
          <p:cNvCxnSpPr/>
          <p:nvPr/>
        </p:nvCxnSpPr>
        <p:spPr bwMode="auto">
          <a:xfrm>
            <a:off x="2286000" y="2743200"/>
            <a:ext cx="2362200" cy="1588"/>
          </a:xfrm>
          <a:prstGeom prst="straightConnector1">
            <a:avLst/>
          </a:prstGeom>
          <a:solidFill>
            <a:schemeClr val="accent2"/>
          </a:solidFill>
          <a:ln w="50800" cap="flat" cmpd="sng" algn="ctr">
            <a:solidFill>
              <a:srgbClr val="FF9933"/>
            </a:solidFill>
            <a:prstDash val="solid"/>
            <a:round/>
            <a:headEnd type="none" w="med" len="med"/>
            <a:tailEnd type="arrow"/>
          </a:ln>
          <a:effectLst/>
        </p:spPr>
      </p:cxnSp>
      <p:cxnSp>
        <p:nvCxnSpPr>
          <p:cNvPr id="10" name="Straight Arrow Connector 9"/>
          <p:cNvCxnSpPr/>
          <p:nvPr/>
        </p:nvCxnSpPr>
        <p:spPr bwMode="auto">
          <a:xfrm rot="5400000" flipH="1" flipV="1">
            <a:off x="1181100" y="1638300"/>
            <a:ext cx="2209800" cy="1588"/>
          </a:xfrm>
          <a:prstGeom prst="straightConnector1">
            <a:avLst/>
          </a:prstGeom>
          <a:solidFill>
            <a:schemeClr val="accent2"/>
          </a:solidFill>
          <a:ln w="50800" cap="flat" cmpd="sng" algn="ctr">
            <a:solidFill>
              <a:srgbClr val="FF9933"/>
            </a:solidFill>
            <a:prstDash val="solid"/>
            <a:round/>
            <a:headEnd type="none" w="med" len="med"/>
            <a:tailEnd type="arrow"/>
          </a:ln>
          <a:effectLst/>
        </p:spPr>
      </p:cxnSp>
      <p:cxnSp>
        <p:nvCxnSpPr>
          <p:cNvPr id="14" name="Straight Arrow Connector 13"/>
          <p:cNvCxnSpPr/>
          <p:nvPr/>
        </p:nvCxnSpPr>
        <p:spPr bwMode="auto">
          <a:xfrm flipV="1">
            <a:off x="2286000" y="1447800"/>
            <a:ext cx="1981200" cy="304800"/>
          </a:xfrm>
          <a:prstGeom prst="straightConnector1">
            <a:avLst/>
          </a:prstGeom>
          <a:solidFill>
            <a:schemeClr val="accent2"/>
          </a:solidFill>
          <a:ln w="50800" cap="flat" cmpd="sng" algn="ctr">
            <a:solidFill>
              <a:srgbClr val="FF9933"/>
            </a:solidFill>
            <a:prstDash val="solid"/>
            <a:round/>
            <a:headEnd type="none" w="med" len="med"/>
            <a:tailEnd type="none"/>
          </a:ln>
          <a:effectLst/>
        </p:spPr>
      </p:cxnSp>
      <p:cxnSp>
        <p:nvCxnSpPr>
          <p:cNvPr id="17" name="Straight Arrow Connector 16"/>
          <p:cNvCxnSpPr/>
          <p:nvPr/>
        </p:nvCxnSpPr>
        <p:spPr bwMode="auto">
          <a:xfrm flipV="1">
            <a:off x="2286000" y="1752600"/>
            <a:ext cx="1447800" cy="990600"/>
          </a:xfrm>
          <a:prstGeom prst="straightConnector1">
            <a:avLst/>
          </a:prstGeom>
          <a:solidFill>
            <a:schemeClr val="accent2"/>
          </a:solidFill>
          <a:ln w="50800" cap="flat" cmpd="sng" algn="ctr">
            <a:solidFill>
              <a:srgbClr val="FF9933"/>
            </a:solidFill>
            <a:prstDash val="solid"/>
            <a:round/>
            <a:headEnd type="none" w="med" len="med"/>
            <a:tailEnd type="none"/>
          </a:ln>
          <a:effectLst/>
        </p:spPr>
      </p:cxnSp>
      <p:sp>
        <p:nvSpPr>
          <p:cNvPr id="20" name="TextBox 19"/>
          <p:cNvSpPr txBox="1"/>
          <p:nvPr/>
        </p:nvSpPr>
        <p:spPr>
          <a:xfrm>
            <a:off x="4343400" y="1143000"/>
            <a:ext cx="381000" cy="457200"/>
          </a:xfrm>
          <a:prstGeom prst="rect">
            <a:avLst/>
          </a:prstGeom>
          <a:noFill/>
        </p:spPr>
        <p:txBody>
          <a:bodyPr wrap="square" rtlCol="0">
            <a:spAutoFit/>
          </a:bodyPr>
          <a:lstStyle/>
          <a:p>
            <a:r>
              <a:rPr lang="en-US" dirty="0" smtClean="0"/>
              <a:t>A</a:t>
            </a:r>
            <a:endParaRPr lang="en-US" dirty="0"/>
          </a:p>
        </p:txBody>
      </p:sp>
      <p:sp>
        <p:nvSpPr>
          <p:cNvPr id="21" name="TextBox 20"/>
          <p:cNvSpPr txBox="1"/>
          <p:nvPr/>
        </p:nvSpPr>
        <p:spPr>
          <a:xfrm>
            <a:off x="3733800" y="1600200"/>
            <a:ext cx="381000" cy="457200"/>
          </a:xfrm>
          <a:prstGeom prst="rect">
            <a:avLst/>
          </a:prstGeom>
          <a:noFill/>
        </p:spPr>
        <p:txBody>
          <a:bodyPr wrap="square" rtlCol="0">
            <a:spAutoFit/>
          </a:bodyPr>
          <a:lstStyle/>
          <a:p>
            <a:r>
              <a:rPr lang="en-US" dirty="0"/>
              <a:t>B</a:t>
            </a:r>
          </a:p>
        </p:txBody>
      </p:sp>
      <p:sp>
        <p:nvSpPr>
          <p:cNvPr id="22" name="TextBox 21"/>
          <p:cNvSpPr txBox="1"/>
          <p:nvPr/>
        </p:nvSpPr>
        <p:spPr>
          <a:xfrm>
            <a:off x="1752600" y="457200"/>
            <a:ext cx="381000" cy="457200"/>
          </a:xfrm>
          <a:prstGeom prst="rect">
            <a:avLst/>
          </a:prstGeom>
          <a:noFill/>
        </p:spPr>
        <p:txBody>
          <a:bodyPr wrap="square" rtlCol="0">
            <a:spAutoFit/>
          </a:bodyPr>
          <a:lstStyle/>
          <a:p>
            <a:r>
              <a:rPr lang="en-US" dirty="0"/>
              <a:t>x</a:t>
            </a:r>
          </a:p>
        </p:txBody>
      </p:sp>
      <p:sp>
        <p:nvSpPr>
          <p:cNvPr id="23" name="TextBox 22"/>
          <p:cNvSpPr txBox="1"/>
          <p:nvPr/>
        </p:nvSpPr>
        <p:spPr>
          <a:xfrm>
            <a:off x="4267200" y="2743200"/>
            <a:ext cx="381000" cy="457200"/>
          </a:xfrm>
          <a:prstGeom prst="rect">
            <a:avLst/>
          </a:prstGeom>
          <a:noFill/>
        </p:spPr>
        <p:txBody>
          <a:bodyPr wrap="square" rtlCol="0">
            <a:spAutoFit/>
          </a:bodyPr>
          <a:lstStyle/>
          <a:p>
            <a:r>
              <a:rPr lang="en-US" dirty="0"/>
              <a:t>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2467"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B?</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0723" name="Text Box 3"/>
          <p:cNvSpPr txBox="1">
            <a:spLocks noChangeArrowheads="1"/>
          </p:cNvSpPr>
          <p:nvPr/>
        </p:nvSpPr>
        <p:spPr bwMode="auto">
          <a:xfrm>
            <a:off x="685800" y="838200"/>
            <a:ext cx="7848600" cy="4524315"/>
          </a:xfrm>
          <a:prstGeom prst="rect">
            <a:avLst/>
          </a:prstGeom>
          <a:noFill/>
          <a:ln w="9525">
            <a:noFill/>
            <a:miter lim="800000"/>
            <a:headEnd/>
            <a:tailEnd/>
          </a:ln>
          <a:effectLst/>
        </p:spPr>
        <p:txBody>
          <a:bodyPr>
            <a:spAutoFit/>
          </a:bodyPr>
          <a:lstStyle/>
          <a:p>
            <a:pPr>
              <a:spcBef>
                <a:spcPct val="50000"/>
              </a:spcBef>
            </a:pPr>
            <a:r>
              <a:rPr lang="en-US" sz="7200" dirty="0" smtClean="0"/>
              <a:t>This is shown by the slope of a velocity vs. time graph. </a:t>
            </a:r>
            <a:endParaRPr lang="en-US" sz="7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146" name="Text Box 2"/>
          <p:cNvSpPr txBox="1">
            <a:spLocks noChangeArrowheads="1"/>
          </p:cNvSpPr>
          <p:nvPr/>
        </p:nvSpPr>
        <p:spPr bwMode="auto">
          <a:xfrm>
            <a:off x="2041525" y="1128713"/>
            <a:ext cx="184150" cy="1189037"/>
          </a:xfrm>
          <a:prstGeom prst="rect">
            <a:avLst/>
          </a:prstGeom>
          <a:noFill/>
          <a:ln w="9525">
            <a:noFill/>
            <a:miter lim="800000"/>
            <a:headEnd/>
            <a:tailEnd/>
          </a:ln>
          <a:effectLst/>
        </p:spPr>
        <p:txBody>
          <a:bodyPr wrap="none">
            <a:spAutoFit/>
          </a:bodyPr>
          <a:lstStyle/>
          <a:p>
            <a:pPr algn="l"/>
            <a:endParaRPr lang="en-US" sz="7200" b="0">
              <a:solidFill>
                <a:schemeClr val="tx1"/>
              </a:solidFill>
            </a:endParaRPr>
          </a:p>
        </p:txBody>
      </p:sp>
      <p:sp>
        <p:nvSpPr>
          <p:cNvPr id="6151" name="Text Box 7"/>
          <p:cNvSpPr txBox="1">
            <a:spLocks noChangeArrowheads="1"/>
          </p:cNvSpPr>
          <p:nvPr/>
        </p:nvSpPr>
        <p:spPr bwMode="auto">
          <a:xfrm>
            <a:off x="838200" y="2133600"/>
            <a:ext cx="7543800" cy="2308324"/>
          </a:xfrm>
          <a:prstGeom prst="rect">
            <a:avLst/>
          </a:prstGeom>
          <a:noFill/>
          <a:ln w="9525">
            <a:noFill/>
            <a:miter lim="800000"/>
            <a:headEnd/>
            <a:tailEnd/>
          </a:ln>
          <a:effectLst/>
        </p:spPr>
        <p:txBody>
          <a:bodyPr>
            <a:spAutoFit/>
          </a:bodyPr>
          <a:lstStyle/>
          <a:p>
            <a:pPr>
              <a:spcBef>
                <a:spcPct val="50000"/>
              </a:spcBef>
            </a:pPr>
            <a:r>
              <a:rPr lang="en-US" sz="7200" dirty="0" smtClean="0"/>
              <a:t>This is the location of an object.</a:t>
            </a:r>
            <a:endParaRPr lang="en-US" sz="7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3491"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the acceleration?</a:t>
            </a:r>
            <a:endParaRPr lang="en-US" sz="7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1747" name="Text Box 3"/>
          <p:cNvSpPr txBox="1">
            <a:spLocks noChangeArrowheads="1"/>
          </p:cNvSpPr>
          <p:nvPr/>
        </p:nvSpPr>
        <p:spPr bwMode="auto">
          <a:xfrm>
            <a:off x="609600" y="2819400"/>
            <a:ext cx="7848600" cy="3785652"/>
          </a:xfrm>
          <a:prstGeom prst="rect">
            <a:avLst/>
          </a:prstGeom>
          <a:noFill/>
          <a:ln w="9525">
            <a:noFill/>
            <a:miter lim="800000"/>
            <a:headEnd/>
            <a:tailEnd/>
          </a:ln>
          <a:effectLst/>
        </p:spPr>
        <p:txBody>
          <a:bodyPr>
            <a:spAutoFit/>
          </a:bodyPr>
          <a:lstStyle/>
          <a:p>
            <a:pPr>
              <a:spcBef>
                <a:spcPct val="50000"/>
              </a:spcBef>
            </a:pPr>
            <a:r>
              <a:rPr lang="en-US" sz="6000" dirty="0" smtClean="0"/>
              <a:t>Of position, velocity or acceleration, the above graph shows this for constant acceleration. </a:t>
            </a:r>
            <a:endParaRPr lang="en-US" sz="6000" dirty="0"/>
          </a:p>
        </p:txBody>
      </p:sp>
      <p:cxnSp>
        <p:nvCxnSpPr>
          <p:cNvPr id="7" name="Straight Arrow Connector 6"/>
          <p:cNvCxnSpPr/>
          <p:nvPr/>
        </p:nvCxnSpPr>
        <p:spPr bwMode="auto">
          <a:xfrm>
            <a:off x="2286000" y="2743200"/>
            <a:ext cx="2362200" cy="1588"/>
          </a:xfrm>
          <a:prstGeom prst="straightConnector1">
            <a:avLst/>
          </a:prstGeom>
          <a:solidFill>
            <a:schemeClr val="accent2"/>
          </a:solidFill>
          <a:ln w="50800" cap="flat" cmpd="sng" algn="ctr">
            <a:solidFill>
              <a:srgbClr val="FF9933"/>
            </a:solidFill>
            <a:prstDash val="solid"/>
            <a:round/>
            <a:headEnd type="none" w="med" len="med"/>
            <a:tailEnd type="arrow"/>
          </a:ln>
          <a:effectLst/>
        </p:spPr>
      </p:cxnSp>
      <p:cxnSp>
        <p:nvCxnSpPr>
          <p:cNvPr id="8" name="Straight Arrow Connector 7"/>
          <p:cNvCxnSpPr/>
          <p:nvPr/>
        </p:nvCxnSpPr>
        <p:spPr bwMode="auto">
          <a:xfrm rot="5400000" flipH="1" flipV="1">
            <a:off x="1181100" y="1638300"/>
            <a:ext cx="2209800" cy="1588"/>
          </a:xfrm>
          <a:prstGeom prst="straightConnector1">
            <a:avLst/>
          </a:prstGeom>
          <a:solidFill>
            <a:schemeClr val="accent2"/>
          </a:solidFill>
          <a:ln w="50800" cap="flat" cmpd="sng" algn="ctr">
            <a:solidFill>
              <a:srgbClr val="FF9933"/>
            </a:solidFill>
            <a:prstDash val="solid"/>
            <a:round/>
            <a:headEnd type="none" w="med" len="med"/>
            <a:tailEnd type="arrow"/>
          </a:ln>
          <a:effectLst/>
        </p:spPr>
      </p:cxnSp>
      <p:cxnSp>
        <p:nvCxnSpPr>
          <p:cNvPr id="9" name="Straight Arrow Connector 8"/>
          <p:cNvCxnSpPr/>
          <p:nvPr/>
        </p:nvCxnSpPr>
        <p:spPr bwMode="auto">
          <a:xfrm flipV="1">
            <a:off x="2286000" y="1752600"/>
            <a:ext cx="1447800" cy="990600"/>
          </a:xfrm>
          <a:prstGeom prst="straightConnector1">
            <a:avLst/>
          </a:prstGeom>
          <a:solidFill>
            <a:schemeClr val="accent2"/>
          </a:solidFill>
          <a:ln w="50800" cap="flat" cmpd="sng" algn="ctr">
            <a:solidFill>
              <a:srgbClr val="FF9933"/>
            </a:solidFill>
            <a:prstDash val="solid"/>
            <a:round/>
            <a:headEnd type="none" w="med" len="med"/>
            <a:tailEnd type="none"/>
          </a:ln>
          <a:effectLst/>
        </p:spPr>
      </p:cxnSp>
      <p:sp>
        <p:nvSpPr>
          <p:cNvPr id="10" name="TextBox 9"/>
          <p:cNvSpPr txBox="1"/>
          <p:nvPr/>
        </p:nvSpPr>
        <p:spPr>
          <a:xfrm>
            <a:off x="1752600" y="457200"/>
            <a:ext cx="381000" cy="457200"/>
          </a:xfrm>
          <a:prstGeom prst="rect">
            <a:avLst/>
          </a:prstGeom>
          <a:noFill/>
        </p:spPr>
        <p:txBody>
          <a:bodyPr wrap="square" rtlCol="0">
            <a:spAutoFit/>
          </a:bodyPr>
          <a:lstStyle/>
          <a:p>
            <a:r>
              <a:rPr lang="en-US" dirty="0" smtClean="0"/>
              <a:t>?</a:t>
            </a:r>
            <a:endParaRPr lang="en-US" dirty="0"/>
          </a:p>
        </p:txBody>
      </p:sp>
      <p:sp>
        <p:nvSpPr>
          <p:cNvPr id="11" name="TextBox 10"/>
          <p:cNvSpPr txBox="1"/>
          <p:nvPr/>
        </p:nvSpPr>
        <p:spPr>
          <a:xfrm>
            <a:off x="4267200" y="2743200"/>
            <a:ext cx="762000" cy="461665"/>
          </a:xfrm>
          <a:prstGeom prst="rect">
            <a:avLst/>
          </a:prstGeom>
          <a:noFill/>
        </p:spPr>
        <p:txBody>
          <a:bodyPr wrap="square" rtlCol="0">
            <a:spAutoFit/>
          </a:bodyPr>
          <a:lstStyle/>
          <a:p>
            <a:r>
              <a:rPr lang="en-US" dirty="0" smtClean="0"/>
              <a:t>time</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4515"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velocity?</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2771" name="Text Box 3"/>
          <p:cNvSpPr txBox="1">
            <a:spLocks noChangeArrowheads="1"/>
          </p:cNvSpPr>
          <p:nvPr/>
        </p:nvSpPr>
        <p:spPr bwMode="auto">
          <a:xfrm>
            <a:off x="990600" y="1371600"/>
            <a:ext cx="7772400" cy="4524315"/>
          </a:xfrm>
          <a:prstGeom prst="rect">
            <a:avLst/>
          </a:prstGeom>
          <a:noFill/>
          <a:ln w="9525">
            <a:noFill/>
            <a:miter lim="800000"/>
            <a:headEnd/>
            <a:tailEnd/>
          </a:ln>
          <a:effectLst/>
        </p:spPr>
        <p:txBody>
          <a:bodyPr>
            <a:spAutoFit/>
          </a:bodyPr>
          <a:lstStyle/>
          <a:p>
            <a:pPr>
              <a:spcBef>
                <a:spcPct val="50000"/>
              </a:spcBef>
            </a:pPr>
            <a:r>
              <a:rPr lang="en-US" sz="7200" dirty="0" smtClean="0"/>
              <a:t>This is shown by the area under a velocity vs. time graph.</a:t>
            </a:r>
            <a:endParaRPr lang="en-US" sz="72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5539"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the displacement?</a:t>
            </a:r>
            <a:endParaRPr lang="en-US" sz="72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8916" name="WordArt 4"/>
          <p:cNvSpPr>
            <a:spLocks noChangeArrowheads="1" noChangeShapeType="1" noTextEdit="1"/>
          </p:cNvSpPr>
          <p:nvPr/>
        </p:nvSpPr>
        <p:spPr bwMode="auto">
          <a:xfrm>
            <a:off x="1066800" y="1752600"/>
            <a:ext cx="6858000" cy="3048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r>
              <a:rPr lang="en-US" sz="3600" kern="10">
                <a:ln w="9525">
                  <a:round/>
                  <a:headEnd/>
                  <a:tailEnd/>
                </a:ln>
                <a:gradFill rotWithShape="0">
                  <a:gsLst>
                    <a:gs pos="0">
                      <a:srgbClr val="FFE701"/>
                    </a:gs>
                    <a:gs pos="100000">
                      <a:srgbClr val="FE3E02"/>
                    </a:gs>
                  </a:gsLst>
                  <a:lin ang="5400000" scaled="1"/>
                </a:gradFill>
                <a:latin typeface="Impact"/>
              </a:rPr>
              <a:t>Final Jeopardy</a:t>
            </a:r>
          </a:p>
        </p:txBody>
      </p:sp>
      <p:sp>
        <p:nvSpPr>
          <p:cNvPr id="38917" name="Text Box 5"/>
          <p:cNvSpPr txBox="1">
            <a:spLocks noChangeArrowheads="1"/>
          </p:cNvSpPr>
          <p:nvPr/>
        </p:nvSpPr>
        <p:spPr bwMode="auto">
          <a:xfrm>
            <a:off x="4191000" y="5105400"/>
            <a:ext cx="3886200" cy="549275"/>
          </a:xfrm>
          <a:prstGeom prst="rect">
            <a:avLst/>
          </a:prstGeom>
          <a:noFill/>
          <a:ln w="9525">
            <a:noFill/>
            <a:miter lim="800000"/>
            <a:headEnd/>
            <a:tailEnd/>
          </a:ln>
          <a:effectLst/>
        </p:spPr>
        <p:txBody>
          <a:bodyPr>
            <a:spAutoFit/>
          </a:bodyPr>
          <a:lstStyle/>
          <a:p>
            <a:pPr>
              <a:spcBef>
                <a:spcPct val="50000"/>
              </a:spcBef>
            </a:pPr>
            <a:r>
              <a:rPr lang="en-US" sz="3000" i="1"/>
              <a:t>Make your wager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thinktheme[1].wav">
            <a:hlinkClick r:id="" action="ppaction://media"/>
          </p:cNvPr>
          <p:cNvPicPr>
            <a:picLocks noRot="1" noChangeAspect="1" noChangeArrowheads="1"/>
          </p:cNvPicPr>
          <p:nvPr>
            <a:audioFile r:link="rId1"/>
          </p:nvPr>
        </p:nvPicPr>
        <p:blipFill>
          <a:blip r:embed="rId3" cstate="print"/>
          <a:srcRect/>
          <a:stretch>
            <a:fillRect/>
          </a:stretch>
        </p:blipFill>
        <p:spPr bwMode="auto">
          <a:xfrm>
            <a:off x="4419600" y="3276600"/>
            <a:ext cx="304800" cy="304800"/>
          </a:xfrm>
          <a:prstGeom prst="rect">
            <a:avLst/>
          </a:prstGeom>
          <a:noFill/>
        </p:spPr>
      </p:pic>
      <p:sp>
        <p:nvSpPr>
          <p:cNvPr id="39938" name="AutoShape 2">
            <a:hlinkClick r:id="" action="ppaction://hlinkshowjump?jump=lastslide"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9939" name="Text Box 3"/>
          <p:cNvSpPr txBox="1">
            <a:spLocks noChangeArrowheads="1"/>
          </p:cNvSpPr>
          <p:nvPr/>
        </p:nvSpPr>
        <p:spPr bwMode="auto">
          <a:xfrm>
            <a:off x="685800" y="1371600"/>
            <a:ext cx="7848600" cy="5632311"/>
          </a:xfrm>
          <a:prstGeom prst="rect">
            <a:avLst/>
          </a:prstGeom>
          <a:noFill/>
          <a:ln w="9525">
            <a:noFill/>
            <a:miter lim="800000"/>
            <a:headEnd/>
            <a:tailEnd/>
          </a:ln>
          <a:effectLst/>
        </p:spPr>
        <p:txBody>
          <a:bodyPr>
            <a:spAutoFit/>
          </a:bodyPr>
          <a:lstStyle/>
          <a:p>
            <a:pPr>
              <a:spcBef>
                <a:spcPct val="50000"/>
              </a:spcBef>
            </a:pPr>
            <a:r>
              <a:rPr lang="en-US" sz="7200" dirty="0" smtClean="0"/>
              <a:t>It’s how far up a ball will rise when thrown straight up with a speed of 20 m/s.  g = 10 m/s</a:t>
            </a:r>
            <a:r>
              <a:rPr lang="en-US" sz="7200" baseline="30000" dirty="0" smtClean="0"/>
              <a:t>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99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9940"/>
                </p:tgtEl>
              </p:cMediaNode>
            </p:audio>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a:hlinkClick r:id="" action="ppaction://hlinkshowjump?jump=endshow"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6563"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a:t>
            </a:r>
            <a:r>
              <a:rPr lang="en-US" sz="7200" smtClean="0"/>
              <a:t>20 m?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0963"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the position?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7170" name="Text Box 2"/>
          <p:cNvSpPr txBox="1">
            <a:spLocks noChangeArrowheads="1"/>
          </p:cNvSpPr>
          <p:nvPr/>
        </p:nvSpPr>
        <p:spPr bwMode="auto">
          <a:xfrm>
            <a:off x="533400" y="2438400"/>
            <a:ext cx="8077200" cy="1189038"/>
          </a:xfrm>
          <a:prstGeom prst="rect">
            <a:avLst/>
          </a:prstGeom>
          <a:noFill/>
          <a:ln w="9525">
            <a:noFill/>
            <a:miter lim="800000"/>
            <a:headEnd/>
            <a:tailEnd/>
          </a:ln>
          <a:effectLst/>
        </p:spPr>
        <p:txBody>
          <a:bodyPr>
            <a:spAutoFit/>
          </a:bodyPr>
          <a:lstStyle/>
          <a:p>
            <a:endParaRPr lang="en-US" sz="7200" b="0"/>
          </a:p>
        </p:txBody>
      </p:sp>
      <p:sp>
        <p:nvSpPr>
          <p:cNvPr id="7173" name="Text Box 5"/>
          <p:cNvSpPr txBox="1">
            <a:spLocks noChangeArrowheads="1"/>
          </p:cNvSpPr>
          <p:nvPr/>
        </p:nvSpPr>
        <p:spPr bwMode="auto">
          <a:xfrm>
            <a:off x="685800" y="1600200"/>
            <a:ext cx="7467600" cy="2308324"/>
          </a:xfrm>
          <a:prstGeom prst="rect">
            <a:avLst/>
          </a:prstGeom>
          <a:noFill/>
          <a:ln w="9525">
            <a:noFill/>
            <a:miter lim="800000"/>
            <a:headEnd/>
            <a:tailEnd/>
          </a:ln>
          <a:effectLst/>
        </p:spPr>
        <p:txBody>
          <a:bodyPr>
            <a:spAutoFit/>
          </a:bodyPr>
          <a:lstStyle/>
          <a:p>
            <a:pPr>
              <a:spcBef>
                <a:spcPct val="50000"/>
              </a:spcBef>
            </a:pPr>
            <a:r>
              <a:rPr lang="en-US" sz="7200" dirty="0" smtClean="0"/>
              <a:t>This is the change in position.</a:t>
            </a:r>
            <a:endParaRPr lang="en-US" sz="7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1987"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displacement?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1981200"/>
            <a:ext cx="8610600" cy="1189038"/>
          </a:xfrm>
          <a:prstGeom prst="rect">
            <a:avLst/>
          </a:prstGeom>
          <a:noFill/>
          <a:ln w="9525">
            <a:noFill/>
            <a:miter lim="800000"/>
            <a:headEnd/>
            <a:tailEnd/>
          </a:ln>
          <a:effectLst/>
        </p:spPr>
        <p:txBody>
          <a:bodyPr>
            <a:spAutoFit/>
          </a:bodyPr>
          <a:lstStyle/>
          <a:p>
            <a:endParaRPr lang="en-US" sz="7200" b="0"/>
          </a:p>
        </p:txBody>
      </p:sp>
      <p:sp>
        <p:nvSpPr>
          <p:cNvPr id="8195"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8196" name="Text Box 4"/>
          <p:cNvSpPr txBox="1">
            <a:spLocks noChangeArrowheads="1"/>
          </p:cNvSpPr>
          <p:nvPr/>
        </p:nvSpPr>
        <p:spPr bwMode="auto">
          <a:xfrm>
            <a:off x="685800" y="1828800"/>
            <a:ext cx="7467600" cy="3416320"/>
          </a:xfrm>
          <a:prstGeom prst="rect">
            <a:avLst/>
          </a:prstGeom>
          <a:noFill/>
          <a:ln w="9525">
            <a:noFill/>
            <a:miter lim="800000"/>
            <a:headEnd/>
            <a:tailEnd/>
          </a:ln>
          <a:effectLst/>
        </p:spPr>
        <p:txBody>
          <a:bodyPr>
            <a:spAutoFit/>
          </a:bodyPr>
          <a:lstStyle/>
          <a:p>
            <a:pPr>
              <a:spcBef>
                <a:spcPct val="50000"/>
              </a:spcBef>
            </a:pPr>
            <a:r>
              <a:rPr lang="en-US" sz="7200" dirty="0" smtClean="0"/>
              <a:t>This is the rate of change of position.</a:t>
            </a:r>
            <a:endParaRPr lang="en-US" sz="7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FF"/>
      </a:dk1>
      <a:lt1>
        <a:srgbClr val="0000FF"/>
      </a:lt1>
      <a:dk2>
        <a:srgbClr val="FF6600"/>
      </a:dk2>
      <a:lt2>
        <a:srgbClr val="808080"/>
      </a:lt2>
      <a:accent1>
        <a:srgbClr val="3333CC"/>
      </a:accent1>
      <a:accent2>
        <a:srgbClr val="3333CC"/>
      </a:accent2>
      <a:accent3>
        <a:srgbClr val="AAAAFF"/>
      </a:accent3>
      <a:accent4>
        <a:srgbClr val="0000DA"/>
      </a:accent4>
      <a:accent5>
        <a:srgbClr val="ADADE2"/>
      </a:accent5>
      <a:accent6>
        <a:srgbClr val="2D2DB9"/>
      </a:accent6>
      <a:hlink>
        <a:srgbClr val="FF9933"/>
      </a:hlink>
      <a:folHlink>
        <a:srgbClr val="6699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840</Words>
  <Application>Microsoft Office PowerPoint</Application>
  <PresentationFormat>On-screen Show (4:3)</PresentationFormat>
  <Paragraphs>107</Paragraphs>
  <Slides>57</Slides>
  <Notes>1</Notes>
  <HiddenSlides>1</HiddenSlides>
  <MMClips>2</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2" baseType="lpstr">
      <vt:lpstr>Arial Black</vt:lpstr>
      <vt:lpstr>Impact</vt:lpstr>
      <vt:lpstr>Times New Roman</vt:lpstr>
      <vt:lpstr>Default Design</vt:lpstr>
      <vt:lpstr>Equation</vt:lpstr>
      <vt:lpstr>Instructions for using this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Valued Customer</dc:creator>
  <cp:lastModifiedBy>Steven B Barker</cp:lastModifiedBy>
  <cp:revision>45</cp:revision>
  <dcterms:created xsi:type="dcterms:W3CDTF">1999-03-08T16:42:31Z</dcterms:created>
  <dcterms:modified xsi:type="dcterms:W3CDTF">2014-12-08T22:49:06Z</dcterms:modified>
</cp:coreProperties>
</file>