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50"/>
  </p:notesMasterIdLst>
  <p:handoutMasterIdLst>
    <p:handoutMasterId r:id="rId51"/>
  </p:handoutMasterIdLst>
  <p:sldIdLst>
    <p:sldId id="471" r:id="rId2"/>
    <p:sldId id="472" r:id="rId3"/>
    <p:sldId id="473" r:id="rId4"/>
    <p:sldId id="474" r:id="rId5"/>
    <p:sldId id="256" r:id="rId6"/>
    <p:sldId id="429" r:id="rId7"/>
    <p:sldId id="430" r:id="rId8"/>
    <p:sldId id="460" r:id="rId9"/>
    <p:sldId id="459" r:id="rId10"/>
    <p:sldId id="431" r:id="rId11"/>
    <p:sldId id="432" r:id="rId12"/>
    <p:sldId id="433" r:id="rId13"/>
    <p:sldId id="450" r:id="rId14"/>
    <p:sldId id="458" r:id="rId15"/>
    <p:sldId id="451" r:id="rId16"/>
    <p:sldId id="452" r:id="rId17"/>
    <p:sldId id="453" r:id="rId18"/>
    <p:sldId id="454" r:id="rId19"/>
    <p:sldId id="455" r:id="rId20"/>
    <p:sldId id="456" r:id="rId21"/>
    <p:sldId id="271" r:id="rId22"/>
    <p:sldId id="412" r:id="rId23"/>
    <p:sldId id="420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61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469" r:id="rId44"/>
    <p:sldId id="470" r:id="rId45"/>
    <p:sldId id="423" r:id="rId46"/>
    <p:sldId id="428" r:id="rId47"/>
    <p:sldId id="425" r:id="rId48"/>
    <p:sldId id="426" r:id="rId49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5pPr>
    <a:lvl6pPr marL="2286000" algn="l" defTabSz="914400" rtl="0" eaLnBrk="1" latinLnBrk="0" hangingPunct="1"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6pPr>
    <a:lvl7pPr marL="2743200" algn="l" defTabSz="914400" rtl="0" eaLnBrk="1" latinLnBrk="0" hangingPunct="1"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7pPr>
    <a:lvl8pPr marL="3200400" algn="l" defTabSz="914400" rtl="0" eaLnBrk="1" latinLnBrk="0" hangingPunct="1"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8pPr>
    <a:lvl9pPr marL="3657600" algn="l" defTabSz="914400" rtl="0" eaLnBrk="1" latinLnBrk="0" hangingPunct="1"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0041B1"/>
    <a:srgbClr val="000000"/>
    <a:srgbClr val="FFFFFF"/>
    <a:srgbClr val="FF8B93"/>
    <a:srgbClr val="FFD3DB"/>
    <a:srgbClr val="FFCC66"/>
    <a:srgbClr val="0DFF3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5" autoAdjust="0"/>
    <p:restoredTop sz="94660"/>
  </p:normalViewPr>
  <p:slideViewPr>
    <p:cSldViewPr>
      <p:cViewPr varScale="1">
        <p:scale>
          <a:sx n="50" d="100"/>
          <a:sy n="50" d="100"/>
        </p:scale>
        <p:origin x="1296" y="36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250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fld id="{E84AEE88-AFA1-4D0C-8128-D34013450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60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fld id="{9C8C5EBF-66D2-4C42-88AE-12884FF6F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50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6" charset="0"/>
        <a:ea typeface="MS PGothic" pitchFamily="34" charset="-128"/>
        <a:cs typeface="ＭＳ Ｐゴシック" pitchFamily="3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25564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55147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02825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3327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23250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2307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37801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0450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2923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04104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4193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19093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05621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1F80C-28BC-4732-8E74-43E33639439E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21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5271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12E9D-26A9-4E3E-8A03-FCD5552CA5B9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22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>
                <a:latin typeface="Gill Sans"/>
              </a:rPr>
              <a:t>note the distance traveled in each is the same in the x direction</a:t>
            </a:r>
          </a:p>
        </p:txBody>
      </p:sp>
    </p:spTree>
    <p:extLst>
      <p:ext uri="{BB962C8B-B14F-4D97-AF65-F5344CB8AC3E}">
        <p14:creationId xmlns:p14="http://schemas.microsoft.com/office/powerpoint/2010/main" val="140087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25D4A-E11F-44C4-8DED-626534A913B9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23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72644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9827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77613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27538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09048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810039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57827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396246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91115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46983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903242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018544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254793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623855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16757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467568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660597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7613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03258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571813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321110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68897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26185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902018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43366-A2C5-4DED-B7C4-EDD492B959D0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45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711820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3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43199-94C8-416C-94DF-304BFB71B313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46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804329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5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2F35B-2396-4B3D-8D18-62CD9E51E71D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47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277991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3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178CF-DD10-4555-BC1A-3387A7295CE0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48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42648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E4217-F4D3-41BB-93BC-64AA062AC9FB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5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12232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A4D7C2-7CCB-4D6A-9E2A-C1FADA8928AA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35571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25410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43083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5458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40000"/>
            <a:ext cx="8636000" cy="127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25750" y="4148138"/>
            <a:ext cx="4506913" cy="2540000"/>
          </a:xfrm>
        </p:spPr>
        <p:txBody>
          <a:bodyPr/>
          <a:lstStyle>
            <a:lvl1pPr marL="0" indent="0" algn="ctr">
              <a:buFont typeface="Monotype Sorts" pitchFamily="36" charset="2"/>
              <a:buNone/>
              <a:defRPr sz="31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F0BF3-DB59-401D-A881-A8E16C3F4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EC625-BB16-4965-A78A-6B5361A1F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3500" y="508000"/>
            <a:ext cx="1714500" cy="6265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508000"/>
            <a:ext cx="4991100" cy="6265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8B8F7-AC7C-4D2A-898C-5FCE5333A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508000"/>
            <a:ext cx="6858000" cy="1439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DF8E0-C337-42FF-8336-968D7C5E4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508000"/>
            <a:ext cx="6858000" cy="1439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7975F-2414-46D2-BB40-2414DD5B5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508000"/>
            <a:ext cx="6858000" cy="1439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D126B-AB7A-4D2F-A97F-939DBD5B2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508000"/>
            <a:ext cx="6858000" cy="1439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FC1C-766B-4725-9C2B-CEFFB674C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508000"/>
            <a:ext cx="6858000" cy="1439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43576-E208-4928-B59E-924D76882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1F5C0-D108-43E2-94E6-86A1C6DC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26B1F-8680-43FB-A14D-AE651195B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0CCE2-D6DC-4331-80FC-250CE222C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FD671-A84F-45A2-9BC9-2EC685357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3D576-515C-44B1-AC59-E79A5B7FC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2181F-FEE9-45E5-9DEE-87F51B4CE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C3599-23CE-4213-81BA-0B64EC70C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910D8-9062-45E2-A400-CCA51997C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508000"/>
            <a:ext cx="6858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24138" y="2201863"/>
            <a:ext cx="67738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61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6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1863" y="6942138"/>
            <a:ext cx="32162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942138"/>
            <a:ext cx="21161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fld id="{7E3EAD38-634F-4FC3-AD11-A69F405AD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</p:sldLayoutIdLst>
  <p:hf sldNum="0" hdr="0"/>
  <p:txStyles>
    <p:titleStyle>
      <a:lvl1pPr algn="r" defTabSz="1016000" rtl="0" eaLnBrk="0" fontAlgn="base" hangingPunct="0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r" defTabSz="1016000" rtl="0" eaLnBrk="0" fontAlgn="base" hangingPunct="0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MS PGothic" pitchFamily="34" charset="-128"/>
          <a:cs typeface="ＭＳ Ｐゴシック" pitchFamily="36" charset="-128"/>
        </a:defRPr>
      </a:lvl2pPr>
      <a:lvl3pPr algn="r" defTabSz="1016000" rtl="0" eaLnBrk="0" fontAlgn="base" hangingPunct="0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MS PGothic" pitchFamily="34" charset="-128"/>
          <a:cs typeface="ＭＳ Ｐゴシック" pitchFamily="36" charset="-128"/>
        </a:defRPr>
      </a:lvl3pPr>
      <a:lvl4pPr algn="r" defTabSz="1016000" rtl="0" eaLnBrk="0" fontAlgn="base" hangingPunct="0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MS PGothic" pitchFamily="34" charset="-128"/>
          <a:cs typeface="ＭＳ Ｐゴシック" pitchFamily="36" charset="-128"/>
        </a:defRPr>
      </a:lvl4pPr>
      <a:lvl5pPr algn="r" defTabSz="1016000" rtl="0" eaLnBrk="0" fontAlgn="base" hangingPunct="0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MS PGothic" pitchFamily="34" charset="-128"/>
          <a:cs typeface="ＭＳ Ｐゴシック" pitchFamily="36" charset="-128"/>
        </a:defRPr>
      </a:lvl5pPr>
      <a:lvl6pPr marL="457200" algn="r" defTabSz="1016000" rtl="0" fontAlgn="base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ＭＳ Ｐゴシック" pitchFamily="36" charset="-128"/>
          <a:cs typeface="ＭＳ Ｐゴシック" pitchFamily="36" charset="-128"/>
        </a:defRPr>
      </a:lvl6pPr>
      <a:lvl7pPr marL="914400" algn="r" defTabSz="1016000" rtl="0" fontAlgn="base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ＭＳ Ｐゴシック" pitchFamily="36" charset="-128"/>
          <a:cs typeface="ＭＳ Ｐゴシック" pitchFamily="36" charset="-128"/>
        </a:defRPr>
      </a:lvl7pPr>
      <a:lvl8pPr marL="1371600" algn="r" defTabSz="1016000" rtl="0" fontAlgn="base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ＭＳ Ｐゴシック" pitchFamily="36" charset="-128"/>
          <a:cs typeface="ＭＳ Ｐゴシック" pitchFamily="36" charset="-128"/>
        </a:defRPr>
      </a:lvl8pPr>
      <a:lvl9pPr marL="1828800" algn="r" defTabSz="1016000" rtl="0" fontAlgn="base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ＭＳ Ｐゴシック" pitchFamily="36" charset="-128"/>
          <a:cs typeface="ＭＳ Ｐゴシック" pitchFamily="36" charset="-128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Font typeface="Monotype Sorts"/>
        <a:buChar char="F"/>
        <a:defRPr sz="36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Font typeface="Monotype Sorts"/>
        <a:buChar char="F"/>
        <a:defRPr sz="3100">
          <a:solidFill>
            <a:schemeClr val="tx1"/>
          </a:solidFill>
          <a:latin typeface="+mn-lt"/>
          <a:ea typeface="MS PGothic" pitchFamily="34" charset="-128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Font typeface="Monotype Sorts"/>
        <a:buChar char="F"/>
        <a:defRPr sz="2700">
          <a:solidFill>
            <a:schemeClr val="tx1"/>
          </a:solidFill>
          <a:latin typeface="+mn-lt"/>
          <a:ea typeface="MS PGothic" pitchFamily="34" charset="-128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Font typeface="Monotype Sorts"/>
        <a:buChar char="F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Font typeface="Monotype Sorts"/>
        <a:buChar char="F"/>
        <a:defRPr sz="2200">
          <a:solidFill>
            <a:schemeClr val="tx1"/>
          </a:solidFill>
          <a:latin typeface="+mn-lt"/>
          <a:ea typeface="MS PGothic" pitchFamily="34" charset="-128"/>
        </a:defRPr>
      </a:lvl5pPr>
      <a:lvl6pPr marL="2743200" indent="-254000" algn="l" defTabSz="1016000" rtl="0" fontAlgn="base">
        <a:spcBef>
          <a:spcPct val="20000"/>
        </a:spcBef>
        <a:spcAft>
          <a:spcPct val="0"/>
        </a:spcAft>
        <a:buFont typeface="Monotype Sorts" pitchFamily="36" charset="2"/>
        <a:buChar char="F"/>
        <a:defRPr sz="2200">
          <a:solidFill>
            <a:schemeClr val="tx1"/>
          </a:solidFill>
          <a:latin typeface="+mn-lt"/>
          <a:ea typeface="+mn-ea"/>
        </a:defRPr>
      </a:lvl6pPr>
      <a:lvl7pPr marL="3200400" indent="-254000" algn="l" defTabSz="1016000" rtl="0" fontAlgn="base">
        <a:spcBef>
          <a:spcPct val="20000"/>
        </a:spcBef>
        <a:spcAft>
          <a:spcPct val="0"/>
        </a:spcAft>
        <a:buFont typeface="Monotype Sorts" pitchFamily="36" charset="2"/>
        <a:buChar char="F"/>
        <a:defRPr sz="2200">
          <a:solidFill>
            <a:schemeClr val="tx1"/>
          </a:solidFill>
          <a:latin typeface="+mn-lt"/>
          <a:ea typeface="+mn-ea"/>
        </a:defRPr>
      </a:lvl7pPr>
      <a:lvl8pPr marL="3657600" indent="-254000" algn="l" defTabSz="1016000" rtl="0" fontAlgn="base">
        <a:spcBef>
          <a:spcPct val="20000"/>
        </a:spcBef>
        <a:spcAft>
          <a:spcPct val="0"/>
        </a:spcAft>
        <a:buFont typeface="Monotype Sorts" pitchFamily="36" charset="2"/>
        <a:buChar char="F"/>
        <a:defRPr sz="2200">
          <a:solidFill>
            <a:schemeClr val="tx1"/>
          </a:solidFill>
          <a:latin typeface="+mn-lt"/>
          <a:ea typeface="+mn-ea"/>
        </a:defRPr>
      </a:lvl8pPr>
      <a:lvl9pPr marL="4114800" indent="-254000" algn="l" defTabSz="1016000" rtl="0" fontAlgn="base">
        <a:spcBef>
          <a:spcPct val="20000"/>
        </a:spcBef>
        <a:spcAft>
          <a:spcPct val="0"/>
        </a:spcAft>
        <a:buFont typeface="Monotype Sorts" pitchFamily="36" charset="2"/>
        <a:buChar char="F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9wQVIEdKh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wmf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notesSlide" Target="../notesSlides/notesSlide46.xml"/><Relationship Id="rId21" Type="http://schemas.openxmlformats.org/officeDocument/2006/relationships/image" Target="../media/image32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30.wmf"/><Relationship Id="rId25" Type="http://schemas.openxmlformats.org/officeDocument/2006/relationships/image" Target="../media/image34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7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35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8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mY6-ycnwZ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sUz3ZYfoNx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mtClean="0"/>
              <a:t>Projectile Motion Lesson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</a:pPr>
            <a:r>
              <a:rPr lang="en-US" sz="3600" smtClean="0"/>
              <a:t>Mr. Barker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42680899-003bb-05f8a-400cb8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863" y="592138"/>
            <a:ext cx="336550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660400" y="990600"/>
            <a:ext cx="48260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Spud Webb has a better hang time.</a:t>
            </a:r>
          </a:p>
          <a:p>
            <a:pPr defTabSz="1016000">
              <a:spcBef>
                <a:spcPct val="50000"/>
              </a:spcBef>
            </a:pPr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In Fact:</a:t>
            </a:r>
          </a:p>
          <a:p>
            <a:pPr defTabSz="1016000">
              <a:spcBef>
                <a:spcPct val="50000"/>
              </a:spcBef>
            </a:pPr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Spud Webb holds the vertical jump world record at an amazing 1.25 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spudweb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338138"/>
            <a:ext cx="2916237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490538" y="727075"/>
            <a:ext cx="53514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/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So just how much “hang time” did he get?</a:t>
            </a:r>
          </a:p>
        </p:txBody>
      </p:sp>
      <p:sp>
        <p:nvSpPr>
          <p:cNvPr id="589828" name="Text Box 4"/>
          <p:cNvSpPr txBox="1">
            <a:spLocks noChangeArrowheads="1"/>
          </p:cNvSpPr>
          <p:nvPr/>
        </p:nvSpPr>
        <p:spPr bwMode="auto">
          <a:xfrm>
            <a:off x="1270000" y="2286000"/>
            <a:ext cx="19161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 = ½at</a:t>
            </a:r>
            <a:r>
              <a:rPr lang="en-US" sz="4000" baseline="30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9829" name="Line 5"/>
          <p:cNvSpPr>
            <a:spLocks noChangeShapeType="1"/>
          </p:cNvSpPr>
          <p:nvPr/>
        </p:nvSpPr>
        <p:spPr bwMode="auto">
          <a:xfrm flipH="1" flipV="1">
            <a:off x="2794000" y="2895600"/>
            <a:ext cx="254000" cy="422275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830" name="Text Box 6"/>
          <p:cNvSpPr txBox="1">
            <a:spLocks noChangeArrowheads="1"/>
          </p:cNvSpPr>
          <p:nvPr/>
        </p:nvSpPr>
        <p:spPr bwMode="auto">
          <a:xfrm>
            <a:off x="2870200" y="3124200"/>
            <a:ext cx="458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66FF66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1016000" y="4064000"/>
            <a:ext cx="16716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t = </a:t>
            </a:r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√2y</a:t>
            </a:r>
          </a:p>
        </p:txBody>
      </p:sp>
      <p:sp>
        <p:nvSpPr>
          <p:cNvPr id="589832" name="Line 8"/>
          <p:cNvSpPr>
            <a:spLocks noChangeShapeType="1"/>
          </p:cNvSpPr>
          <p:nvPr/>
        </p:nvSpPr>
        <p:spPr bwMode="auto">
          <a:xfrm>
            <a:off x="2116138" y="4148138"/>
            <a:ext cx="9318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9833" name="Line 9"/>
          <p:cNvSpPr>
            <a:spLocks noChangeShapeType="1"/>
          </p:cNvSpPr>
          <p:nvPr/>
        </p:nvSpPr>
        <p:spPr bwMode="auto">
          <a:xfrm>
            <a:off x="2116138" y="4826000"/>
            <a:ext cx="762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9834" name="Text Box 10"/>
          <p:cNvSpPr txBox="1">
            <a:spLocks noChangeArrowheads="1"/>
          </p:cNvSpPr>
          <p:nvPr/>
        </p:nvSpPr>
        <p:spPr bwMode="auto">
          <a:xfrm>
            <a:off x="2201863" y="4572000"/>
            <a:ext cx="45878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589835" name="Text Box 11"/>
          <p:cNvSpPr txBox="1">
            <a:spLocks noChangeArrowheads="1"/>
          </p:cNvSpPr>
          <p:nvPr/>
        </p:nvSpPr>
        <p:spPr bwMode="auto">
          <a:xfrm>
            <a:off x="3132138" y="4148138"/>
            <a:ext cx="2547937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= </a:t>
            </a:r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√2(-1.25)</a:t>
            </a:r>
          </a:p>
        </p:txBody>
      </p:sp>
      <p:sp>
        <p:nvSpPr>
          <p:cNvPr id="589836" name="Line 12"/>
          <p:cNvSpPr>
            <a:spLocks noChangeShapeType="1"/>
          </p:cNvSpPr>
          <p:nvPr/>
        </p:nvSpPr>
        <p:spPr bwMode="auto">
          <a:xfrm>
            <a:off x="3894138" y="4233863"/>
            <a:ext cx="16097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9837" name="Line 13"/>
          <p:cNvSpPr>
            <a:spLocks noChangeShapeType="1"/>
          </p:cNvSpPr>
          <p:nvPr/>
        </p:nvSpPr>
        <p:spPr bwMode="auto">
          <a:xfrm>
            <a:off x="3979863" y="4826000"/>
            <a:ext cx="1354137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9838" name="Text Box 14"/>
          <p:cNvSpPr txBox="1">
            <a:spLocks noChangeArrowheads="1"/>
          </p:cNvSpPr>
          <p:nvPr/>
        </p:nvSpPr>
        <p:spPr bwMode="auto">
          <a:xfrm>
            <a:off x="4064000" y="4741863"/>
            <a:ext cx="113665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- 9.8</a:t>
            </a:r>
          </a:p>
        </p:txBody>
      </p:sp>
      <p:sp>
        <p:nvSpPr>
          <p:cNvPr id="589839" name="Text Box 15"/>
          <p:cNvSpPr txBox="1">
            <a:spLocks noChangeArrowheads="1"/>
          </p:cNvSpPr>
          <p:nvPr/>
        </p:nvSpPr>
        <p:spPr bwMode="auto">
          <a:xfrm>
            <a:off x="2432050" y="5637213"/>
            <a:ext cx="15779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= .50 s</a:t>
            </a:r>
          </a:p>
        </p:txBody>
      </p:sp>
      <p:sp>
        <p:nvSpPr>
          <p:cNvPr id="589840" name="Text Box 16"/>
          <p:cNvSpPr txBox="1">
            <a:spLocks noChangeArrowheads="1"/>
          </p:cNvSpPr>
          <p:nvPr/>
        </p:nvSpPr>
        <p:spPr bwMode="auto">
          <a:xfrm>
            <a:off x="762000" y="6434138"/>
            <a:ext cx="5576888" cy="7239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66FF66"/>
                </a:solidFill>
                <a:latin typeface="Times New Roman" pitchFamily="18" charset="0"/>
              </a:rPr>
              <a:t>1 second record hang time</a:t>
            </a:r>
          </a:p>
        </p:txBody>
      </p:sp>
      <p:sp>
        <p:nvSpPr>
          <p:cNvPr id="589841" name="Text Box 17"/>
          <p:cNvSpPr txBox="1">
            <a:spLocks noChangeArrowheads="1"/>
          </p:cNvSpPr>
          <p:nvPr/>
        </p:nvSpPr>
        <p:spPr bwMode="auto">
          <a:xfrm>
            <a:off x="4826000" y="5757863"/>
            <a:ext cx="11144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2000" b="1" i="1">
                <a:solidFill>
                  <a:schemeClr val="bg2"/>
                </a:solidFill>
                <a:latin typeface="Times New Roman" pitchFamily="18" charset="0"/>
              </a:rPr>
              <a:t>double it</a:t>
            </a:r>
          </a:p>
        </p:txBody>
      </p:sp>
      <p:sp>
        <p:nvSpPr>
          <p:cNvPr id="589842" name="Line 18"/>
          <p:cNvSpPr>
            <a:spLocks noChangeShapeType="1"/>
          </p:cNvSpPr>
          <p:nvPr/>
        </p:nvSpPr>
        <p:spPr bwMode="auto">
          <a:xfrm flipH="1">
            <a:off x="4064000" y="5926138"/>
            <a:ext cx="762000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589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589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8" grpId="0"/>
      <p:bldP spid="589829" grpId="0" animBg="1"/>
      <p:bldP spid="589830" grpId="0"/>
      <p:bldP spid="589831" grpId="0"/>
      <p:bldP spid="589832" grpId="0" animBg="1"/>
      <p:bldP spid="589833" grpId="0" animBg="1"/>
      <p:bldP spid="589834" grpId="0"/>
      <p:bldP spid="589835" grpId="0"/>
      <p:bldP spid="589836" grpId="0" animBg="1"/>
      <p:bldP spid="589837" grpId="0" animBg="1"/>
      <p:bldP spid="589838" grpId="0"/>
      <p:bldP spid="589839" grpId="0"/>
      <p:bldP spid="589840" grpId="0" animBg="1"/>
      <p:bldP spid="5898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jordanmvp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0" y="254000"/>
            <a:ext cx="6338888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236538" y="557213"/>
            <a:ext cx="331946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/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Jordan had a longer jump, but he was not in the air as long as Spud!</a:t>
            </a:r>
          </a:p>
        </p:txBody>
      </p:sp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338138" y="4487863"/>
            <a:ext cx="982186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Hang time depends only on the jumper’s vertical speed at launch… not horizontal.</a:t>
            </a:r>
          </a:p>
        </p:txBody>
      </p:sp>
      <p:sp>
        <p:nvSpPr>
          <p:cNvPr id="591877" name="Text Box 5"/>
          <p:cNvSpPr txBox="1">
            <a:spLocks noChangeArrowheads="1"/>
          </p:cNvSpPr>
          <p:nvPr/>
        </p:nvSpPr>
        <p:spPr bwMode="auto">
          <a:xfrm>
            <a:off x="338138" y="5926138"/>
            <a:ext cx="939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Horizontal speed remains constant but vertical speed undergoes acceleration.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1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/>
      <p:bldP spid="5918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36876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6693" name="Rectangle 5"/>
          <p:cNvSpPr>
            <a:spLocks noGrp="1" noChangeArrowheads="1"/>
          </p:cNvSpPr>
          <p:nvPr>
            <p:ph type="title"/>
          </p:nvPr>
        </p:nvSpPr>
        <p:spPr>
          <a:xfrm>
            <a:off x="1498600" y="5334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GB" smtClean="0"/>
              <a:t>Amazing facts!</a:t>
            </a:r>
            <a:endParaRPr lang="en-US" smtClean="0"/>
          </a:p>
        </p:txBody>
      </p:sp>
      <p:sp>
        <p:nvSpPr>
          <p:cNvPr id="626694" name="Rectangle 6"/>
          <p:cNvSpPr>
            <a:spLocks noGrp="1" noChangeArrowheads="1"/>
          </p:cNvSpPr>
          <p:nvPr>
            <p:ph type="body" idx="1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mtClean="0"/>
              <a:t>	If a gun is fired horizontally, and at the same time a bullet is dropped from the same height. They both hit the ground at the same time.</a:t>
            </a:r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 algn="ctr">
              <a:buFont typeface="Monotype Sorts"/>
              <a:buNone/>
              <a:defRPr/>
            </a:pPr>
            <a:endParaRPr lang="en-US" sz="6000" smtClean="0"/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69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36873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0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36871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800" y="9906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Myth Busters Bullet Clip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2576513"/>
            <a:ext cx="8991600" cy="12954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US" sz="2800" dirty="0" smtClean="0">
                <a:hlinkClick r:id="rId3"/>
              </a:rPr>
              <a:t>http://www.youtube.com/watch?v=D9wQVIEdKh8</a:t>
            </a:r>
            <a:endParaRPr lang="en-US" sz="2800" dirty="0" smtClean="0"/>
          </a:p>
          <a:p>
            <a:pPr>
              <a:buFont typeface="Monotype Sorts"/>
              <a:buNone/>
              <a:defRPr/>
            </a:pPr>
            <a:endParaRPr lang="en-US" sz="2800" dirty="0" smtClean="0"/>
          </a:p>
        </p:txBody>
      </p:sp>
      <p:pic>
        <p:nvPicPr>
          <p:cNvPr id="38915" name="Picture 5" descr="ca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0600" y="3224213"/>
            <a:ext cx="541020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40978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8741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Amazing facts!</a:t>
            </a:r>
            <a:endParaRPr lang="en-US" smtClean="0"/>
          </a:p>
        </p:txBody>
      </p:sp>
      <p:sp>
        <p:nvSpPr>
          <p:cNvPr id="628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138" y="2201863"/>
            <a:ext cx="6773862" cy="2428875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mtClean="0"/>
              <a:t>	</a:t>
            </a:r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US" smtClean="0"/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5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40975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6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7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40971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8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40969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43032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0789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Amazing facts!</a:t>
            </a:r>
            <a:endParaRPr lang="en-US" smtClean="0"/>
          </a:p>
        </p:txBody>
      </p:sp>
      <p:sp>
        <p:nvSpPr>
          <p:cNvPr id="630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138" y="2201863"/>
            <a:ext cx="6773862" cy="235585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  <a:defRPr/>
            </a:pPr>
            <a:r>
              <a:rPr lang="en-GB" sz="4400" smtClean="0"/>
              <a:t>	</a:t>
            </a:r>
            <a:endParaRPr lang="en-GB" smtClean="0"/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GB" sz="2800" smtClean="0"/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US" sz="2800" smtClean="0"/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3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43029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1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4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43027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5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43025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6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43023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7" name="Group 21"/>
          <p:cNvGrpSpPr>
            <a:grpSpLocks/>
          </p:cNvGrpSpPr>
          <p:nvPr/>
        </p:nvGrpSpPr>
        <p:grpSpPr bwMode="auto">
          <a:xfrm>
            <a:off x="4679950" y="5970588"/>
            <a:ext cx="398463" cy="160337"/>
            <a:chOff x="2109" y="2931"/>
            <a:chExt cx="226" cy="91"/>
          </a:xfrm>
        </p:grpSpPr>
        <p:sp>
          <p:nvSpPr>
            <p:cNvPr id="43021" name="Rectangle 22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Oval 23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8" name="Group 24"/>
          <p:cNvGrpSpPr>
            <a:grpSpLocks/>
          </p:cNvGrpSpPr>
          <p:nvPr/>
        </p:nvGrpSpPr>
        <p:grpSpPr bwMode="auto">
          <a:xfrm>
            <a:off x="360363" y="5970588"/>
            <a:ext cx="398462" cy="160337"/>
            <a:chOff x="2109" y="2931"/>
            <a:chExt cx="226" cy="91"/>
          </a:xfrm>
        </p:grpSpPr>
        <p:sp>
          <p:nvSpPr>
            <p:cNvPr id="43019" name="Rectangle 25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Oval 26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45086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7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2837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Amazing facts!</a:t>
            </a:r>
            <a:endParaRPr lang="en-US" smtClean="0"/>
          </a:p>
        </p:txBody>
      </p:sp>
      <p:sp>
        <p:nvSpPr>
          <p:cNvPr id="632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138" y="2201863"/>
            <a:ext cx="6773862" cy="2794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mtClean="0"/>
              <a:t>	</a:t>
            </a:r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US" smtClean="0"/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1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45083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4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2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45081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2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3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45079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0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4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45077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8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5" name="Group 21"/>
          <p:cNvGrpSpPr>
            <a:grpSpLocks/>
          </p:cNvGrpSpPr>
          <p:nvPr/>
        </p:nvGrpSpPr>
        <p:grpSpPr bwMode="auto">
          <a:xfrm>
            <a:off x="4679950" y="5970588"/>
            <a:ext cx="398463" cy="160337"/>
            <a:chOff x="2109" y="2931"/>
            <a:chExt cx="226" cy="91"/>
          </a:xfrm>
        </p:grpSpPr>
        <p:sp>
          <p:nvSpPr>
            <p:cNvPr id="45075" name="Rectangle 22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6" name="Oval 23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6" name="Group 24"/>
          <p:cNvGrpSpPr>
            <a:grpSpLocks/>
          </p:cNvGrpSpPr>
          <p:nvPr/>
        </p:nvGrpSpPr>
        <p:grpSpPr bwMode="auto">
          <a:xfrm>
            <a:off x="360363" y="5970588"/>
            <a:ext cx="398462" cy="160337"/>
            <a:chOff x="2109" y="2931"/>
            <a:chExt cx="226" cy="91"/>
          </a:xfrm>
        </p:grpSpPr>
        <p:sp>
          <p:nvSpPr>
            <p:cNvPr id="45073" name="Rectangle 25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Oval 26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7" name="Group 27"/>
          <p:cNvGrpSpPr>
            <a:grpSpLocks/>
          </p:cNvGrpSpPr>
          <p:nvPr/>
        </p:nvGrpSpPr>
        <p:grpSpPr bwMode="auto">
          <a:xfrm>
            <a:off x="5880100" y="6851650"/>
            <a:ext cx="400050" cy="160338"/>
            <a:chOff x="2109" y="2931"/>
            <a:chExt cx="226" cy="91"/>
          </a:xfrm>
        </p:grpSpPr>
        <p:sp>
          <p:nvSpPr>
            <p:cNvPr id="45071" name="Rectangle 28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Oval 29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8" name="Group 30"/>
          <p:cNvGrpSpPr>
            <a:grpSpLocks/>
          </p:cNvGrpSpPr>
          <p:nvPr/>
        </p:nvGrpSpPr>
        <p:grpSpPr bwMode="auto">
          <a:xfrm>
            <a:off x="360363" y="6851650"/>
            <a:ext cx="398462" cy="160338"/>
            <a:chOff x="2109" y="2931"/>
            <a:chExt cx="226" cy="91"/>
          </a:xfrm>
        </p:grpSpPr>
        <p:sp>
          <p:nvSpPr>
            <p:cNvPr id="45069" name="Rectangle 31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Oval 32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47135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6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885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Amazing facts!</a:t>
            </a:r>
            <a:endParaRPr lang="en-US" smtClean="0"/>
          </a:p>
        </p:txBody>
      </p:sp>
      <p:sp>
        <p:nvSpPr>
          <p:cNvPr id="6348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138" y="2201863"/>
            <a:ext cx="6773862" cy="2794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mtClean="0"/>
              <a:t>	</a:t>
            </a:r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US" smtClean="0"/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09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47132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3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4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10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47130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1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11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47128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9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12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47126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13" name="Group 21"/>
          <p:cNvGrpSpPr>
            <a:grpSpLocks/>
          </p:cNvGrpSpPr>
          <p:nvPr/>
        </p:nvGrpSpPr>
        <p:grpSpPr bwMode="auto">
          <a:xfrm>
            <a:off x="4679950" y="5970588"/>
            <a:ext cx="398463" cy="160337"/>
            <a:chOff x="2109" y="2931"/>
            <a:chExt cx="226" cy="91"/>
          </a:xfrm>
        </p:grpSpPr>
        <p:sp>
          <p:nvSpPr>
            <p:cNvPr id="47124" name="Rectangle 22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Oval 23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14" name="Group 24"/>
          <p:cNvGrpSpPr>
            <a:grpSpLocks/>
          </p:cNvGrpSpPr>
          <p:nvPr/>
        </p:nvGrpSpPr>
        <p:grpSpPr bwMode="auto">
          <a:xfrm>
            <a:off x="360363" y="5970588"/>
            <a:ext cx="398462" cy="160337"/>
            <a:chOff x="2109" y="2931"/>
            <a:chExt cx="226" cy="91"/>
          </a:xfrm>
        </p:grpSpPr>
        <p:sp>
          <p:nvSpPr>
            <p:cNvPr id="47122" name="Rectangle 25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Oval 26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15" name="Group 27"/>
          <p:cNvGrpSpPr>
            <a:grpSpLocks/>
          </p:cNvGrpSpPr>
          <p:nvPr/>
        </p:nvGrpSpPr>
        <p:grpSpPr bwMode="auto">
          <a:xfrm>
            <a:off x="5880100" y="6851650"/>
            <a:ext cx="400050" cy="160338"/>
            <a:chOff x="2109" y="2931"/>
            <a:chExt cx="226" cy="91"/>
          </a:xfrm>
        </p:grpSpPr>
        <p:sp>
          <p:nvSpPr>
            <p:cNvPr id="47120" name="Rectangle 28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Oval 29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16" name="Group 30"/>
          <p:cNvGrpSpPr>
            <a:grpSpLocks/>
          </p:cNvGrpSpPr>
          <p:nvPr/>
        </p:nvGrpSpPr>
        <p:grpSpPr bwMode="auto">
          <a:xfrm>
            <a:off x="360363" y="6851650"/>
            <a:ext cx="398462" cy="160338"/>
            <a:chOff x="2109" y="2931"/>
            <a:chExt cx="226" cy="91"/>
          </a:xfrm>
        </p:grpSpPr>
        <p:sp>
          <p:nvSpPr>
            <p:cNvPr id="47118" name="Rectangle 31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Oval 32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7" name="Text Box 33"/>
          <p:cNvSpPr txBox="1">
            <a:spLocks noChangeArrowheads="1"/>
          </p:cNvSpPr>
          <p:nvPr/>
        </p:nvSpPr>
        <p:spPr bwMode="auto">
          <a:xfrm>
            <a:off x="2919413" y="2851150"/>
            <a:ext cx="44005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US" sz="6700">
                <a:solidFill>
                  <a:schemeClr val="tx1"/>
                </a:solidFill>
                <a:latin typeface="Arial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49170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1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6933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Vertical and horizontal</a:t>
            </a:r>
            <a:endParaRPr lang="en-US" smtClean="0"/>
          </a:p>
        </p:txBody>
      </p:sp>
      <p:sp>
        <p:nvSpPr>
          <p:cNvPr id="636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138" y="2201863"/>
            <a:ext cx="6773862" cy="2428875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mtClean="0"/>
              <a:t>	Their vertical motion can be considered separate from their horizontal motion.</a:t>
            </a:r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US" smtClean="0"/>
          </a:p>
        </p:txBody>
      </p:sp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57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49167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158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49165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159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49163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4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160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49161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2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04800"/>
            <a:ext cx="8585200" cy="1439863"/>
          </a:xfrm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n-US" smtClean="0"/>
              <a:t>Angry Birds need your help.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2201863"/>
            <a:ext cx="8432800" cy="4572000"/>
          </a:xfrm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</a:pPr>
            <a:endParaRPr lang="en-US" smtClean="0"/>
          </a:p>
        </p:txBody>
      </p:sp>
      <p:pic>
        <p:nvPicPr>
          <p:cNvPr id="555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4400" y="1752600"/>
            <a:ext cx="57912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51224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5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8981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Vertical and horizontal</a:t>
            </a:r>
            <a:endParaRPr lang="en-US" smtClean="0"/>
          </a:p>
        </p:txBody>
      </p:sp>
      <p:sp>
        <p:nvSpPr>
          <p:cNvPr id="6389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138" y="2201863"/>
            <a:ext cx="6773862" cy="235585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  <a:defRPr/>
            </a:pPr>
            <a:r>
              <a:rPr lang="en-GB" sz="4400" smtClean="0"/>
              <a:t>	</a:t>
            </a:r>
            <a:r>
              <a:rPr lang="en-GB" smtClean="0">
                <a:solidFill>
                  <a:srgbClr val="00CC00"/>
                </a:solidFill>
              </a:rPr>
              <a:t>Vertically</a:t>
            </a:r>
            <a:r>
              <a:rPr lang="en-GB" smtClean="0"/>
              <a:t>, they both have zero initial velocity and accelerate downwards at 9.8 m.s</a:t>
            </a:r>
            <a:r>
              <a:rPr lang="en-GB" baseline="30000" smtClean="0"/>
              <a:t>-2</a:t>
            </a:r>
            <a:r>
              <a:rPr lang="en-GB" smtClean="0"/>
              <a:t>. The time to fall the same vertical distance is therefore the same.</a:t>
            </a:r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GB" smtClean="0"/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GB" sz="2800" smtClean="0"/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US" sz="2800" smtClean="0"/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05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51221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2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3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6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51219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0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7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51217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8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8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51215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6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9" name="Group 21"/>
          <p:cNvGrpSpPr>
            <a:grpSpLocks/>
          </p:cNvGrpSpPr>
          <p:nvPr/>
        </p:nvGrpSpPr>
        <p:grpSpPr bwMode="auto">
          <a:xfrm>
            <a:off x="4679950" y="5970588"/>
            <a:ext cx="398463" cy="160337"/>
            <a:chOff x="2109" y="2931"/>
            <a:chExt cx="226" cy="91"/>
          </a:xfrm>
        </p:grpSpPr>
        <p:sp>
          <p:nvSpPr>
            <p:cNvPr id="51213" name="Rectangle 22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4" name="Oval 23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10" name="Group 24"/>
          <p:cNvGrpSpPr>
            <a:grpSpLocks/>
          </p:cNvGrpSpPr>
          <p:nvPr/>
        </p:nvGrpSpPr>
        <p:grpSpPr bwMode="auto">
          <a:xfrm>
            <a:off x="360363" y="5970588"/>
            <a:ext cx="398462" cy="160337"/>
            <a:chOff x="2109" y="2931"/>
            <a:chExt cx="226" cy="91"/>
          </a:xfrm>
        </p:grpSpPr>
        <p:sp>
          <p:nvSpPr>
            <p:cNvPr id="51211" name="Rectangle 25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2" name="Oval 26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660400" y="1981200"/>
            <a:ext cx="80010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" pitchFamily="36" charset="0"/>
              <a:ea typeface="ヒラギノ角ゴ Pro W3" pitchFamily="36" charset="-128"/>
              <a:cs typeface="ヒラギノ角ゴ Pro W3" pitchFamily="36" charset="-128"/>
              <a:sym typeface="Gill Sans" pitchFamily="3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7938"/>
            <a:ext cx="6858000" cy="14398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cap="small" dirty="0" smtClean="0">
                <a:ea typeface="+mj-ea"/>
              </a:rPr>
              <a:t>Rules</a:t>
            </a:r>
            <a:endParaRPr lang="en-US" cap="small" dirty="0"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03200" y="1219200"/>
            <a:ext cx="883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There are only really a few rules:</a:t>
            </a:r>
          </a:p>
        </p:txBody>
      </p:sp>
      <p:pic>
        <p:nvPicPr>
          <p:cNvPr id="53254" name="Picture 12" descr="Picture 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600" y="3175000"/>
            <a:ext cx="70993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 bwMode="auto">
          <a:xfrm>
            <a:off x="889000" y="2133600"/>
            <a:ext cx="883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All projectiles are freefalling objects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03200" y="3429000"/>
            <a:ext cx="9067800" cy="1447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" pitchFamily="36" charset="0"/>
              <a:ea typeface="ヒラギノ角ゴ Pro W3" pitchFamily="36" charset="-128"/>
              <a:cs typeface="ヒラギノ角ゴ Pro W3" pitchFamily="36" charset="-128"/>
              <a:sym typeface="Gill Sans" pitchFamily="36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03200" y="3589338"/>
            <a:ext cx="883920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algn="ctr" defTabSz="1016000">
              <a:defRPr/>
            </a:pP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The horizontal motion is 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totally unaffected </a:t>
            </a: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by the freefall motion!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03200" y="5257800"/>
            <a:ext cx="9067800" cy="1295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" pitchFamily="36" charset="0"/>
              <a:ea typeface="ヒラギノ角ゴ Pro W3" pitchFamily="36" charset="-128"/>
              <a:cs typeface="ヒラギノ角ゴ Pro W3" pitchFamily="36" charset="-128"/>
              <a:sym typeface="Gill Sans" pitchFamily="36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-101600" y="5286375"/>
            <a:ext cx="95250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algn="ctr" defTabSz="1016000">
              <a:defRPr/>
            </a:pP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Since there are no forces acting on it, horizontal motion is </a:t>
            </a: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at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constant speed!</a:t>
            </a:r>
            <a:endParaRPr lang="en-US" sz="3600" i="1" kern="0" dirty="0">
              <a:solidFill>
                <a:schemeClr val="tx2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4" grpId="0"/>
      <p:bldP spid="16" grpId="0" animBg="1"/>
      <p:bldP spid="15" grpId="0"/>
      <p:bldP spid="17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8763000" cy="14398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cap="small" dirty="0" smtClean="0">
                <a:ea typeface="+mj-ea"/>
              </a:rPr>
              <a:t>Horizontal Projectiles</a:t>
            </a:r>
            <a:endParaRPr lang="en-US" cap="small" dirty="0"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79400" y="1371600"/>
            <a:ext cx="98806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Horizontal Projectiles are 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easiest </a:t>
            </a: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to work with</a:t>
            </a:r>
            <a:endParaRPr lang="en-US" sz="3600" i="1" u="sng" kern="0" dirty="0">
              <a:solidFill>
                <a:schemeClr val="tx1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only formula used in horizontal (</a:t>
            </a:r>
            <a:r>
              <a:rPr lang="en-US" sz="3600" i="1" kern="0" dirty="0" err="1">
                <a:solidFill>
                  <a:srgbClr val="0000FF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x</a:t>
            </a:r>
            <a:r>
              <a:rPr lang="en-US" sz="3600" i="1" kern="0" dirty="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) direction is:</a:t>
            </a:r>
          </a:p>
        </p:txBody>
      </p:sp>
      <p:pic>
        <p:nvPicPr>
          <p:cNvPr id="55301" name="Picture 5" descr="03_15"/>
          <p:cNvPicPr>
            <a:picLocks noChangeAspect="1" noChangeArrowheads="1"/>
          </p:cNvPicPr>
          <p:nvPr/>
        </p:nvPicPr>
        <p:blipFill>
          <a:blip r:embed="rId3"/>
          <a:srcRect t="2153"/>
          <a:stretch>
            <a:fillRect/>
          </a:stretch>
        </p:blipFill>
        <p:spPr bwMode="auto">
          <a:xfrm>
            <a:off x="4622800" y="3352800"/>
            <a:ext cx="52578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965200" y="2649538"/>
            <a:ext cx="4648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sz="4400" i="1" kern="0" dirty="0" err="1">
                <a:solidFill>
                  <a:schemeClr val="tx1"/>
                </a:solidFill>
                <a:latin typeface="Times"/>
                <a:ea typeface="+mj-ea"/>
                <a:cs typeface="Times"/>
                <a:sym typeface="Gill Sans" pitchFamily="-65" charset="0"/>
              </a:rPr>
              <a:t>v</a:t>
            </a:r>
            <a:r>
              <a:rPr lang="en-US" sz="4400" i="1" kern="0" baseline="-25000" dirty="0" err="1">
                <a:solidFill>
                  <a:schemeClr val="tx1"/>
                </a:solidFill>
                <a:latin typeface="Times"/>
                <a:ea typeface="+mj-ea"/>
                <a:cs typeface="Times"/>
                <a:sym typeface="Gill Sans" pitchFamily="-65" charset="0"/>
              </a:rPr>
              <a:t>x</a:t>
            </a: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= </a:t>
            </a:r>
            <a:r>
              <a:rPr lang="en-US" sz="3600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d</a:t>
            </a:r>
            <a:r>
              <a:rPr lang="en-US" sz="3600" i="1" kern="0" baseline="-2500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x</a:t>
            </a:r>
            <a:r>
              <a:rPr lang="en-US" sz="3600" i="1" kern="0" baseline="-2500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/ </a:t>
            </a:r>
            <a:r>
              <a:rPr lang="en-US" sz="3600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</a:t>
            </a:r>
            <a:endParaRPr lang="en-US" sz="3600" i="1" kern="0" dirty="0">
              <a:solidFill>
                <a:schemeClr val="tx1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</p:txBody>
      </p:sp>
      <p:sp>
        <p:nvSpPr>
          <p:cNvPr id="55303" name="Rectangle 17"/>
          <p:cNvSpPr>
            <a:spLocks noChangeArrowheads="1"/>
          </p:cNvSpPr>
          <p:nvPr/>
        </p:nvSpPr>
        <p:spPr bwMode="auto">
          <a:xfrm>
            <a:off x="1193800" y="4495800"/>
            <a:ext cx="2935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constant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8763000" cy="14398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cap="small" dirty="0" smtClean="0">
                <a:ea typeface="+mj-ea"/>
              </a:rPr>
              <a:t>Horizontal Projectiles</a:t>
            </a:r>
            <a:endParaRPr lang="en-US" cap="small" dirty="0"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79400" y="1371600"/>
            <a:ext cx="98806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vertical (</a:t>
            </a:r>
            <a:r>
              <a:rPr lang="en-US" sz="3600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y</a:t>
            </a: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) direction is just 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freefall</a:t>
            </a:r>
            <a:endParaRPr lang="en-US" sz="3600" i="1" u="sng" kern="0" dirty="0">
              <a:solidFill>
                <a:srgbClr val="0000FF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all of the initial velocity is in the </a:t>
            </a:r>
            <a:r>
              <a:rPr lang="en-US" sz="3600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x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direction</a:t>
            </a:r>
          </a:p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So,</a:t>
            </a:r>
          </a:p>
        </p:txBody>
      </p:sp>
      <p:pic>
        <p:nvPicPr>
          <p:cNvPr id="450571" name="Picture 5" descr="03_15"/>
          <p:cNvPicPr>
            <a:picLocks noChangeAspect="1" noChangeArrowheads="1"/>
          </p:cNvPicPr>
          <p:nvPr/>
        </p:nvPicPr>
        <p:blipFill>
          <a:blip r:embed="rId4"/>
          <a:srcRect t="2153"/>
          <a:stretch>
            <a:fillRect/>
          </a:stretch>
        </p:blipFill>
        <p:spPr bwMode="auto">
          <a:xfrm>
            <a:off x="4699000" y="3733800"/>
            <a:ext cx="52578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5637213" y="3836988"/>
            <a:ext cx="1589087" cy="9525"/>
          </a:xfrm>
          <a:prstGeom prst="straightConnector1">
            <a:avLst/>
          </a:prstGeom>
          <a:ln w="4127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6143625" y="3276600"/>
          <a:ext cx="3683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7" name="Equation" r:id="rId5" imgW="127000" imgH="177800" progId="Equation.3">
                  <p:embed/>
                </p:oleObj>
              </mc:Choice>
              <mc:Fallback>
                <p:oleObj name="Equation" r:id="rId5" imgW="1270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3276600"/>
                        <a:ext cx="3683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 bwMode="auto">
          <a:xfrm>
            <a:off x="279400" y="3433763"/>
            <a:ext cx="464820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"/>
                <a:ea typeface="+mj-ea"/>
                <a:cs typeface="Times"/>
                <a:sym typeface="Gill Sans" pitchFamily="-65" charset="0"/>
              </a:rPr>
              <a:t>v</a:t>
            </a:r>
            <a:r>
              <a:rPr lang="en-US" sz="4400" i="1" kern="0" baseline="-25000" dirty="0" err="1">
                <a:solidFill>
                  <a:schemeClr val="tx1"/>
                </a:solidFill>
                <a:latin typeface="Times"/>
                <a:ea typeface="+mj-ea"/>
                <a:cs typeface="Times"/>
                <a:sym typeface="Gill Sans" pitchFamily="-65" charset="0"/>
              </a:rPr>
              <a:t>iy</a:t>
            </a: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= 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0</a:t>
            </a:r>
          </a:p>
          <a:p>
            <a:pPr defTabSz="1016000">
              <a:buFont typeface="Arial"/>
              <a:buChar char="•"/>
              <a:defRPr/>
            </a:pPr>
            <a:endParaRPr lang="en-US" sz="3600" i="1" kern="0" dirty="0">
              <a:solidFill>
                <a:schemeClr val="tx1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since </a:t>
            </a:r>
            <a:r>
              <a:rPr lang="en-US" sz="4400" i="1" kern="0" dirty="0" err="1">
                <a:solidFill>
                  <a:schemeClr val="tx1"/>
                </a:solidFill>
                <a:latin typeface="Times"/>
                <a:ea typeface="ヒラギノ角ゴ Pro W3" pitchFamily="-65" charset="-128"/>
                <a:cs typeface="Times"/>
                <a:sym typeface="Gill Sans" pitchFamily="-65" charset="0"/>
              </a:rPr>
              <a:t>v</a:t>
            </a:r>
            <a:r>
              <a:rPr lang="en-US" sz="4400" i="1" kern="0" baseline="-25000" dirty="0" err="1">
                <a:solidFill>
                  <a:schemeClr val="tx1"/>
                </a:solidFill>
                <a:latin typeface="Times"/>
                <a:ea typeface="ヒラギノ角ゴ Pro W3" pitchFamily="-65" charset="-128"/>
                <a:cs typeface="Times"/>
                <a:sym typeface="Gill Sans" pitchFamily="-65" charset="0"/>
              </a:rPr>
              <a:t>iy</a:t>
            </a:r>
            <a:r>
              <a:rPr lang="en-US" sz="3600" i="1" kern="0" dirty="0">
                <a:solidFill>
                  <a:schemeClr val="tx1"/>
                </a:solidFill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 </a:t>
            </a:r>
            <a:r>
              <a:rPr lang="en-US" sz="3600" i="1" kern="0" dirty="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is in </a:t>
            </a:r>
            <a:r>
              <a:rPr lang="en-US" sz="3600" i="1" kern="0" dirty="0">
                <a:solidFill>
                  <a:srgbClr val="0000FF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freefall</a:t>
            </a:r>
            <a:r>
              <a:rPr lang="en-US" sz="3600" i="1" kern="0" dirty="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,</a:t>
            </a:r>
          </a:p>
          <a:p>
            <a:pPr defTabSz="1016000">
              <a:buFont typeface="Arial"/>
              <a:buChar char="•"/>
              <a:defRPr/>
            </a:pPr>
            <a:endParaRPr lang="en-US" sz="3600" i="1" kern="0" dirty="0">
              <a:solidFill>
                <a:schemeClr val="tx1"/>
              </a:solidFill>
              <a:latin typeface="+mn-lt"/>
              <a:ea typeface="ヒラギノ角ゴ Pro W3" pitchFamily="-65" charset="-128"/>
              <a:cs typeface="ヒラギノ角ゴ Pro W3" pitchFamily="-65" charset="-128"/>
              <a:sym typeface="Gill Sans" pitchFamily="-65" charset="0"/>
            </a:endParaRPr>
          </a:p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 a = </a:t>
            </a:r>
            <a:r>
              <a:rPr lang="en-US" sz="3600" i="1" kern="0" dirty="0">
                <a:solidFill>
                  <a:srgbClr val="0000FF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-9.8 m/s</a:t>
            </a:r>
            <a:r>
              <a:rPr lang="en-US" sz="3600" i="1" kern="0" baseline="30000" dirty="0">
                <a:solidFill>
                  <a:srgbClr val="0000FF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2</a:t>
            </a:r>
            <a:endParaRPr lang="en-US" sz="3600" i="1" kern="0" dirty="0">
              <a:solidFill>
                <a:srgbClr val="0000FF"/>
              </a:solidFill>
              <a:latin typeface="+mn-lt"/>
              <a:ea typeface="+mj-ea"/>
              <a:cs typeface="Times"/>
              <a:sym typeface="Gill Sans" pitchFamily="-65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65800" y="4343400"/>
            <a:ext cx="1981200" cy="1588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6146800" y="5016500"/>
            <a:ext cx="2209800" cy="1588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6500813" y="7064375"/>
            <a:ext cx="3429000" cy="1588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6375400" y="5943600"/>
            <a:ext cx="2743200" cy="1588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7747000" y="3886200"/>
          <a:ext cx="33178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8" name="Equation" r:id="rId7" imgW="114300" imgH="177800" progId="Equation.3">
                  <p:embed/>
                </p:oleObj>
              </mc:Choice>
              <mc:Fallback>
                <p:oleObj name="Equation" r:id="rId7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3886200"/>
                        <a:ext cx="331788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8356600" y="4572000"/>
          <a:ext cx="3683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9" name="Equation" r:id="rId9" imgW="127000" imgH="177800" progId="Equation.3">
                  <p:embed/>
                </p:oleObj>
              </mc:Choice>
              <mc:Fallback>
                <p:oleObj name="Equation" r:id="rId9" imgW="1270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4572000"/>
                        <a:ext cx="3683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9118600" y="5486400"/>
          <a:ext cx="3683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0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8600" y="5486400"/>
                        <a:ext cx="3683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9615488" y="6400800"/>
          <a:ext cx="4064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1" name="Equation" r:id="rId13" imgW="139700" imgH="177800" progId="Equation.3">
                  <p:embed/>
                </p:oleObj>
              </mc:Choice>
              <mc:Fallback>
                <p:oleObj name="Equation" r:id="rId13" imgW="1397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5488" y="6400800"/>
                        <a:ext cx="4064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09" name="Picture 2" descr="080425-1109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9838" y="2689225"/>
            <a:ext cx="846137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23" name="Rectangle 3"/>
          <p:cNvSpPr>
            <a:spLocks noGrp="1" noChangeArrowheads="1"/>
          </p:cNvSpPr>
          <p:nvPr>
            <p:ph type="title"/>
          </p:nvPr>
        </p:nvSpPr>
        <p:spPr>
          <a:xfrm>
            <a:off x="508000" y="508000"/>
            <a:ext cx="8890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No wonder the bird is angry!</a:t>
            </a:r>
            <a:endParaRPr lang="en-US" smtClean="0"/>
          </a:p>
        </p:txBody>
      </p:sp>
      <p:sp>
        <p:nvSpPr>
          <p:cNvPr id="452611" name="Rectangle 4"/>
          <p:cNvSpPr>
            <a:spLocks noChangeArrowheads="1"/>
          </p:cNvSpPr>
          <p:nvPr/>
        </p:nvSpPr>
        <p:spPr bwMode="auto">
          <a:xfrm>
            <a:off x="1719263" y="2609850"/>
            <a:ext cx="481012" cy="481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27400" y="3657600"/>
            <a:ext cx="6469063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Imagine a bird being kicked </a:t>
            </a:r>
            <a:r>
              <a:rPr lang="en-GB" sz="3200" smtClean="0">
                <a:solidFill>
                  <a:srgbClr val="CC0066"/>
                </a:solidFill>
              </a:rPr>
              <a:t>horizontally</a:t>
            </a:r>
            <a:r>
              <a:rPr lang="en-GB" sz="3200" smtClean="0"/>
              <a:t> off the top of a cliff (with an initial velocity </a:t>
            </a:r>
            <a:r>
              <a:rPr lang="en-GB" sz="3200" smtClean="0">
                <a:solidFill>
                  <a:srgbClr val="CC0066"/>
                </a:solidFill>
              </a:rPr>
              <a:t>v</a:t>
            </a:r>
            <a:r>
              <a:rPr lang="en-GB" sz="3200" baseline="-25000" smtClean="0">
                <a:solidFill>
                  <a:srgbClr val="CC0066"/>
                </a:solidFill>
              </a:rPr>
              <a:t>h</a:t>
            </a:r>
            <a:r>
              <a:rPr lang="en-GB" sz="3200" smtClean="0"/>
              <a:t>).</a:t>
            </a:r>
            <a:endParaRPr lang="en-US" sz="3200" smtClean="0"/>
          </a:p>
        </p:txBody>
      </p:sp>
      <p:sp>
        <p:nvSpPr>
          <p:cNvPr id="452613" name="Rectangle 6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2614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2615" name="Line 8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2616" name="Text Box 9"/>
          <p:cNvSpPr txBox="1">
            <a:spLocks noChangeArrowheads="1"/>
          </p:cNvSpPr>
          <p:nvPr/>
        </p:nvSpPr>
        <p:spPr bwMode="auto">
          <a:xfrm>
            <a:off x="3159125" y="2930525"/>
            <a:ext cx="4810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v</a:t>
            </a:r>
            <a:r>
              <a:rPr lang="en-GB" sz="2000" baseline="-25000">
                <a:solidFill>
                  <a:srgbClr val="CC0066"/>
                </a:solidFill>
                <a:latin typeface="Arial" charset="0"/>
              </a:rPr>
              <a:t>h</a:t>
            </a:r>
            <a:endParaRPr lang="en-US" sz="2000" baseline="-25000">
              <a:solidFill>
                <a:srgbClr val="CC0066"/>
              </a:solidFill>
              <a:latin typeface="Arial" charset="0"/>
            </a:endParaRPr>
          </a:p>
        </p:txBody>
      </p:sp>
      <p:pic>
        <p:nvPicPr>
          <p:cNvPr id="452617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0900" y="3170238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Rectangle 2"/>
          <p:cNvSpPr>
            <a:spLocks noChangeArrowheads="1"/>
          </p:cNvSpPr>
          <p:nvPr/>
        </p:nvSpPr>
        <p:spPr bwMode="auto">
          <a:xfrm>
            <a:off x="1719263" y="2609850"/>
            <a:ext cx="481012" cy="481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GB" smtClean="0"/>
              <a:t>Parabola</a:t>
            </a:r>
            <a:endParaRPr lang="en-US" smtClean="0"/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327400" y="1828800"/>
            <a:ext cx="6469063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Assuming that there is negligible air resistance, he or she falls in the path of a </a:t>
            </a:r>
            <a:r>
              <a:rPr lang="en-GB" sz="3200" smtClean="0">
                <a:solidFill>
                  <a:srgbClr val="0000FF"/>
                </a:solidFill>
              </a:rPr>
              <a:t>parabola</a:t>
            </a:r>
            <a:r>
              <a:rPr lang="en-GB" sz="3200" smtClean="0"/>
              <a:t>.</a:t>
            </a:r>
            <a:endParaRPr lang="en-US" sz="3200" smtClean="0"/>
          </a:p>
        </p:txBody>
      </p:sp>
      <p:sp>
        <p:nvSpPr>
          <p:cNvPr id="454660" name="Rectangle 5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4661" name="Rectangle 6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4662" name="Arc 7"/>
          <p:cNvSpPr>
            <a:spLocks/>
          </p:cNvSpPr>
          <p:nvPr/>
        </p:nvSpPr>
        <p:spPr bwMode="auto">
          <a:xfrm>
            <a:off x="2679700" y="3490913"/>
            <a:ext cx="3760788" cy="3600450"/>
          </a:xfrm>
          <a:custGeom>
            <a:avLst/>
            <a:gdLst>
              <a:gd name="T0" fmla="*/ 0 w 20831"/>
              <a:gd name="T1" fmla="*/ 0 h 21600"/>
              <a:gd name="T2" fmla="*/ 3760788 w 20831"/>
              <a:gd name="T3" fmla="*/ 2647997 h 21600"/>
              <a:gd name="T4" fmla="*/ 0 w 20831"/>
              <a:gd name="T5" fmla="*/ 3600450 h 21600"/>
              <a:gd name="T6" fmla="*/ 0 60000 65536"/>
              <a:gd name="T7" fmla="*/ 0 60000 65536"/>
              <a:gd name="T8" fmla="*/ 0 60000 65536"/>
              <a:gd name="T9" fmla="*/ 0 w 20831"/>
              <a:gd name="T10" fmla="*/ 0 h 21600"/>
              <a:gd name="T11" fmla="*/ 20831 w 208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31" h="21600" fill="none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</a:path>
              <a:path w="20831" h="21600" stroke="0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4663" name="Picture 8" descr="080425-1109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9838" y="2689225"/>
            <a:ext cx="846137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4664" name="Rectangle 9"/>
          <p:cNvSpPr>
            <a:spLocks noChangeArrowheads="1"/>
          </p:cNvSpPr>
          <p:nvPr/>
        </p:nvSpPr>
        <p:spPr bwMode="auto">
          <a:xfrm>
            <a:off x="1719263" y="2689225"/>
            <a:ext cx="560387" cy="401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95978" name="Picture 10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994400" y="4724400"/>
            <a:ext cx="354013" cy="434975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018" name="Picture 2" descr="acid do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61113" y="6689725"/>
            <a:ext cx="715962" cy="538163"/>
          </a:xfrm>
          <a:effectLst>
            <a:outerShdw dist="25399" dir="2700000" algn="ctr" rotWithShape="0">
              <a:srgbClr val="808080"/>
            </a:outerShdw>
          </a:effectLst>
        </p:spPr>
      </p:pic>
      <p:sp>
        <p:nvSpPr>
          <p:cNvPr id="598019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Parabola</a:t>
            </a:r>
            <a:endParaRPr lang="en-US" smtClean="0"/>
          </a:p>
        </p:txBody>
      </p:sp>
      <p:sp>
        <p:nvSpPr>
          <p:cNvPr id="598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24138" y="2201863"/>
            <a:ext cx="6469062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endParaRPr lang="en-US" sz="3200" smtClean="0"/>
          </a:p>
        </p:txBody>
      </p:sp>
      <p:sp>
        <p:nvSpPr>
          <p:cNvPr id="456708" name="Rectangle 5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6709" name="Rectangle 6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6710" name="Arc 7"/>
          <p:cNvSpPr>
            <a:spLocks/>
          </p:cNvSpPr>
          <p:nvPr/>
        </p:nvSpPr>
        <p:spPr bwMode="auto">
          <a:xfrm>
            <a:off x="2679700" y="3490913"/>
            <a:ext cx="4081463" cy="4638675"/>
          </a:xfrm>
          <a:custGeom>
            <a:avLst/>
            <a:gdLst>
              <a:gd name="T0" fmla="*/ 0 w 20831"/>
              <a:gd name="T1" fmla="*/ 0 h 21600"/>
              <a:gd name="T2" fmla="*/ 4081463 w 20831"/>
              <a:gd name="T3" fmla="*/ 3411573 h 21600"/>
              <a:gd name="T4" fmla="*/ 0 w 20831"/>
              <a:gd name="T5" fmla="*/ 4638675 h 21600"/>
              <a:gd name="T6" fmla="*/ 0 60000 65536"/>
              <a:gd name="T7" fmla="*/ 0 60000 65536"/>
              <a:gd name="T8" fmla="*/ 0 60000 65536"/>
              <a:gd name="T9" fmla="*/ 0 w 20831"/>
              <a:gd name="T10" fmla="*/ 0 h 21600"/>
              <a:gd name="T11" fmla="*/ 20831 w 208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31" h="21600" fill="none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</a:path>
              <a:path w="20831" h="21600" stroke="0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6711" name="AutoShape 8"/>
          <p:cNvSpPr>
            <a:spLocks noChangeArrowheads="1"/>
          </p:cNvSpPr>
          <p:nvPr/>
        </p:nvSpPr>
        <p:spPr bwMode="auto">
          <a:xfrm>
            <a:off x="6280150" y="6769100"/>
            <a:ext cx="879475" cy="561975"/>
          </a:xfrm>
          <a:prstGeom prst="cloudCallout">
            <a:avLst>
              <a:gd name="adj1" fmla="val 6912"/>
              <a:gd name="adj2" fmla="val -2514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1599" tIns="50799" rIns="101599" bIns="50799"/>
          <a:lstStyle/>
          <a:p>
            <a:pPr algn="ctr" defTabSz="1016000"/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66" name="Picture 2" descr="acid do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61113" y="6689725"/>
            <a:ext cx="715962" cy="538163"/>
          </a:xfrm>
          <a:effectLst>
            <a:outerShdw dist="25399" dir="2700000" algn="ctr" rotWithShape="0">
              <a:srgbClr val="808080"/>
            </a:outerShdw>
          </a:effectLst>
        </p:spPr>
      </p:pic>
      <p:sp>
        <p:nvSpPr>
          <p:cNvPr id="600067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Parabola</a:t>
            </a:r>
            <a:endParaRPr lang="en-US" smtClean="0"/>
          </a:p>
        </p:txBody>
      </p:sp>
      <p:sp>
        <p:nvSpPr>
          <p:cNvPr id="6000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24138" y="2201863"/>
            <a:ext cx="6469062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en-GB" sz="4000" smtClean="0"/>
              <a:t>Why?</a:t>
            </a:r>
            <a:endParaRPr lang="en-US" sz="4000" smtClean="0"/>
          </a:p>
        </p:txBody>
      </p:sp>
      <p:sp>
        <p:nvSpPr>
          <p:cNvPr id="458756" name="Rectangle 5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8757" name="Rectangle 6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8758" name="Arc 7"/>
          <p:cNvSpPr>
            <a:spLocks/>
          </p:cNvSpPr>
          <p:nvPr/>
        </p:nvSpPr>
        <p:spPr bwMode="auto">
          <a:xfrm>
            <a:off x="2679700" y="3490913"/>
            <a:ext cx="4081463" cy="4638675"/>
          </a:xfrm>
          <a:custGeom>
            <a:avLst/>
            <a:gdLst>
              <a:gd name="T0" fmla="*/ 0 w 20831"/>
              <a:gd name="T1" fmla="*/ 0 h 21600"/>
              <a:gd name="T2" fmla="*/ 4081463 w 20831"/>
              <a:gd name="T3" fmla="*/ 3411573 h 21600"/>
              <a:gd name="T4" fmla="*/ 0 w 20831"/>
              <a:gd name="T5" fmla="*/ 4638675 h 21600"/>
              <a:gd name="T6" fmla="*/ 0 60000 65536"/>
              <a:gd name="T7" fmla="*/ 0 60000 65536"/>
              <a:gd name="T8" fmla="*/ 0 60000 65536"/>
              <a:gd name="T9" fmla="*/ 0 w 20831"/>
              <a:gd name="T10" fmla="*/ 0 h 21600"/>
              <a:gd name="T11" fmla="*/ 20831 w 208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31" h="21600" fill="none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</a:path>
              <a:path w="20831" h="21600" stroke="0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8759" name="AutoShape 8"/>
          <p:cNvSpPr>
            <a:spLocks noChangeArrowheads="1"/>
          </p:cNvSpPr>
          <p:nvPr/>
        </p:nvSpPr>
        <p:spPr bwMode="auto">
          <a:xfrm>
            <a:off x="6280150" y="6769100"/>
            <a:ext cx="879475" cy="561975"/>
          </a:xfrm>
          <a:prstGeom prst="cloudCallout">
            <a:avLst>
              <a:gd name="adj1" fmla="val 6912"/>
              <a:gd name="adj2" fmla="val -2514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1599" tIns="50799" rIns="101599" bIns="50799"/>
          <a:lstStyle/>
          <a:p>
            <a:pPr algn="ctr" defTabSz="1016000"/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Why a parabola?</a:t>
            </a:r>
            <a:endParaRPr lang="en-US" smtClean="0"/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79800" y="2286000"/>
            <a:ext cx="6469063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We can consider his motion to be the sum of his horizontal motion and vertical motion.</a:t>
            </a:r>
          </a:p>
          <a:p>
            <a:pPr>
              <a:buFont typeface="Monotype Sorts"/>
              <a:buNone/>
              <a:defRPr/>
            </a:pPr>
            <a:endParaRPr lang="en-GB" sz="3200" smtClean="0"/>
          </a:p>
          <a:p>
            <a:pPr>
              <a:buFont typeface="Monotype Sorts"/>
              <a:buNone/>
              <a:defRPr/>
            </a:pPr>
            <a:r>
              <a:rPr lang="en-GB" sz="3200" smtClean="0"/>
              <a:t>We can treat these </a:t>
            </a:r>
            <a:r>
              <a:rPr lang="en-GB" sz="3200" smtClean="0">
                <a:solidFill>
                  <a:srgbClr val="0000FF"/>
                </a:solidFill>
              </a:rPr>
              <a:t>separately</a:t>
            </a:r>
            <a:endParaRPr lang="en-US" sz="3200" smtClean="0">
              <a:solidFill>
                <a:srgbClr val="0000FF"/>
              </a:solidFill>
            </a:endParaRPr>
          </a:p>
        </p:txBody>
      </p:sp>
      <p:sp>
        <p:nvSpPr>
          <p:cNvPr id="460803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04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05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06" name="Text Box 7"/>
          <p:cNvSpPr txBox="1">
            <a:spLocks noChangeArrowheads="1"/>
          </p:cNvSpPr>
          <p:nvPr/>
        </p:nvSpPr>
        <p:spPr bwMode="auto">
          <a:xfrm>
            <a:off x="3159125" y="2930525"/>
            <a:ext cx="4810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v</a:t>
            </a:r>
            <a:r>
              <a:rPr lang="en-GB" sz="2000" baseline="-25000">
                <a:solidFill>
                  <a:srgbClr val="CC0066"/>
                </a:solidFill>
                <a:latin typeface="Arial" charset="0"/>
              </a:rPr>
              <a:t>h</a:t>
            </a:r>
            <a:endParaRPr lang="en-US" sz="2000" baseline="-25000">
              <a:solidFill>
                <a:srgbClr val="CC0066"/>
              </a:solidFill>
              <a:latin typeface="Arial" charset="0"/>
            </a:endParaRPr>
          </a:p>
        </p:txBody>
      </p:sp>
      <p:pic>
        <p:nvPicPr>
          <p:cNvPr id="460807" name="Picture 9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8975" y="3170238"/>
            <a:ext cx="4810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CC0066"/>
                </a:solidFill>
              </a:rPr>
              <a:t>Horizontal</a:t>
            </a:r>
            <a:r>
              <a:rPr lang="en-GB" smtClean="0"/>
              <a:t> motion</a:t>
            </a:r>
            <a:endParaRPr lang="en-US" smtClean="0"/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03600" y="2057400"/>
            <a:ext cx="6469063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Assuming no air resistance, there are no horizontal forces.</a:t>
            </a:r>
          </a:p>
          <a:p>
            <a:pPr algn="r">
              <a:buFont typeface="Monotype Sorts"/>
              <a:buNone/>
              <a:defRPr/>
            </a:pPr>
            <a:r>
              <a:rPr lang="en-GB" sz="3200" smtClean="0"/>
              <a:t>This means </a:t>
            </a:r>
            <a:r>
              <a:rPr lang="en-GB" sz="3200" smtClean="0">
                <a:solidFill>
                  <a:srgbClr val="CC0066"/>
                </a:solidFill>
              </a:rPr>
              <a:t>horizontally</a:t>
            </a:r>
            <a:r>
              <a:rPr lang="en-GB" sz="3200" smtClean="0"/>
              <a:t> </a:t>
            </a:r>
          </a:p>
          <a:p>
            <a:pPr algn="r">
              <a:buFont typeface="Monotype Sorts"/>
              <a:buNone/>
              <a:defRPr/>
            </a:pPr>
            <a:r>
              <a:rPr lang="en-GB" sz="3200" smtClean="0"/>
              <a:t>the bird moves with </a:t>
            </a:r>
          </a:p>
          <a:p>
            <a:pPr algn="r">
              <a:buFont typeface="Monotype Sorts"/>
              <a:buNone/>
              <a:defRPr/>
            </a:pPr>
            <a:r>
              <a:rPr lang="en-GB" sz="3200" smtClean="0">
                <a:solidFill>
                  <a:srgbClr val="CC0066"/>
                </a:solidFill>
              </a:rPr>
              <a:t>constant speed</a:t>
            </a:r>
            <a:r>
              <a:rPr lang="en-GB" sz="3200" smtClean="0"/>
              <a:t> v</a:t>
            </a:r>
            <a:r>
              <a:rPr lang="en-GB" sz="3200" baseline="-25000" smtClean="0"/>
              <a:t>h</a:t>
            </a:r>
            <a:endParaRPr lang="en-US" sz="3200" baseline="-25000" smtClean="0"/>
          </a:p>
        </p:txBody>
      </p:sp>
      <p:sp>
        <p:nvSpPr>
          <p:cNvPr id="462851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2852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2853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2854" name="Text Box 7"/>
          <p:cNvSpPr txBox="1">
            <a:spLocks noChangeArrowheads="1"/>
          </p:cNvSpPr>
          <p:nvPr/>
        </p:nvSpPr>
        <p:spPr bwMode="auto">
          <a:xfrm>
            <a:off x="3159125" y="2930525"/>
            <a:ext cx="4810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v</a:t>
            </a:r>
            <a:r>
              <a:rPr lang="en-GB" sz="2000" baseline="-25000">
                <a:solidFill>
                  <a:srgbClr val="CC0066"/>
                </a:solidFill>
                <a:latin typeface="Arial" charset="0"/>
              </a:rPr>
              <a:t>h</a:t>
            </a:r>
            <a:endParaRPr lang="en-US" sz="2000" baseline="-25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62855" name="Text Box 8"/>
          <p:cNvSpPr txBox="1">
            <a:spLocks noChangeArrowheads="1"/>
          </p:cNvSpPr>
          <p:nvPr/>
        </p:nvSpPr>
        <p:spPr bwMode="auto">
          <a:xfrm>
            <a:off x="3556000" y="5257800"/>
            <a:ext cx="4953000" cy="415925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Horizontal distance travelled (x) = v</a:t>
            </a:r>
            <a:r>
              <a:rPr lang="en-GB" sz="2000" baseline="-25000">
                <a:solidFill>
                  <a:srgbClr val="CC0066"/>
                </a:solidFill>
                <a:latin typeface="Arial" charset="0"/>
              </a:rPr>
              <a:t>h</a:t>
            </a:r>
            <a:r>
              <a:rPr lang="en-GB" sz="2000">
                <a:solidFill>
                  <a:srgbClr val="CC0066"/>
                </a:solidFill>
                <a:latin typeface="Arial" charset="0"/>
              </a:rPr>
              <a:t>t</a:t>
            </a:r>
            <a:endParaRPr lang="en-US" sz="2000">
              <a:solidFill>
                <a:srgbClr val="CC0066"/>
              </a:solidFill>
              <a:latin typeface="Arial" charset="0"/>
            </a:endParaRPr>
          </a:p>
        </p:txBody>
      </p:sp>
      <p:pic>
        <p:nvPicPr>
          <p:cNvPr id="604169" name="Picture 9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55800" y="3048000"/>
            <a:ext cx="533400" cy="654050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4800" y="381000"/>
            <a:ext cx="6858000" cy="1439863"/>
          </a:xfrm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n-US" smtClean="0"/>
              <a:t>Solution</a:t>
            </a:r>
          </a:p>
        </p:txBody>
      </p:sp>
      <p:pic>
        <p:nvPicPr>
          <p:cNvPr id="557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3276600"/>
            <a:ext cx="8683625" cy="2690813"/>
          </a:xfrm>
          <a:prstGeom prst="rect">
            <a:avLst/>
          </a:prstGeom>
          <a:noFill/>
        </p:spPr>
      </p:pic>
      <p:sp>
        <p:nvSpPr>
          <p:cNvPr id="557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51000" y="1905000"/>
            <a:ext cx="7086600" cy="1066800"/>
          </a:xfrm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</a:pPr>
            <a:r>
              <a:rPr lang="en-US" smtClean="0"/>
              <a:t>The vertex is at (6.5, 11)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CC00"/>
                </a:solidFill>
              </a:rPr>
              <a:t>Vertical</a:t>
            </a:r>
            <a:r>
              <a:rPr lang="en-GB" smtClean="0"/>
              <a:t> motion</a:t>
            </a:r>
            <a:endParaRPr lang="en-US" smtClean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24138" y="2201863"/>
            <a:ext cx="6469062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Assuming no air resistance, there is constant force downwards (gravity).</a:t>
            </a:r>
          </a:p>
          <a:p>
            <a:pPr>
              <a:buFont typeface="Monotype Sorts"/>
              <a:buNone/>
              <a:defRPr/>
            </a:pPr>
            <a:endParaRPr lang="en-GB" sz="3200" smtClean="0"/>
          </a:p>
          <a:p>
            <a:pPr>
              <a:buFont typeface="Monotype Sorts"/>
              <a:buNone/>
              <a:defRPr/>
            </a:pPr>
            <a:r>
              <a:rPr lang="en-GB" sz="3200" smtClean="0"/>
              <a:t>	This means </a:t>
            </a:r>
            <a:r>
              <a:rPr lang="en-GB" sz="3200" smtClean="0">
                <a:solidFill>
                  <a:srgbClr val="00CC00"/>
                </a:solidFill>
              </a:rPr>
              <a:t>vertically</a:t>
            </a:r>
            <a:r>
              <a:rPr lang="en-GB" sz="3200" smtClean="0"/>
              <a:t> the bird moves with </a:t>
            </a:r>
            <a:r>
              <a:rPr lang="en-GB" sz="3200" smtClean="0">
                <a:solidFill>
                  <a:srgbClr val="00CC00"/>
                </a:solidFill>
              </a:rPr>
              <a:t>constant</a:t>
            </a:r>
            <a:r>
              <a:rPr lang="en-GB" sz="3200" smtClean="0">
                <a:solidFill>
                  <a:srgbClr val="CC0066"/>
                </a:solidFill>
              </a:rPr>
              <a:t> </a:t>
            </a:r>
            <a:r>
              <a:rPr lang="en-GB" sz="3200" smtClean="0">
                <a:solidFill>
                  <a:srgbClr val="00CC00"/>
                </a:solidFill>
              </a:rPr>
              <a:t>acceleration</a:t>
            </a:r>
            <a:r>
              <a:rPr lang="en-GB" sz="3200" smtClean="0"/>
              <a:t> g = 9.8 m.s</a:t>
            </a:r>
            <a:r>
              <a:rPr lang="en-GB" sz="3200" baseline="30000" smtClean="0"/>
              <a:t>-2</a:t>
            </a:r>
            <a:endParaRPr lang="en-US" sz="3200" baseline="30000" smtClean="0"/>
          </a:p>
        </p:txBody>
      </p:sp>
      <p:sp>
        <p:nvSpPr>
          <p:cNvPr id="464899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4900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4901" name="Text Box 6"/>
          <p:cNvSpPr txBox="1">
            <a:spLocks noChangeArrowheads="1"/>
          </p:cNvSpPr>
          <p:nvPr/>
        </p:nvSpPr>
        <p:spPr bwMode="auto">
          <a:xfrm>
            <a:off x="3784600" y="6096000"/>
            <a:ext cx="5281613" cy="4159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00CC00"/>
                </a:solidFill>
                <a:latin typeface="Arial" charset="0"/>
              </a:rPr>
              <a:t>Vertical distance travelled (y) = </a:t>
            </a:r>
            <a:r>
              <a:rPr lang="en-US" sz="2000">
                <a:solidFill>
                  <a:srgbClr val="00CC00"/>
                </a:solidFill>
                <a:latin typeface="Arial" charset="0"/>
                <a:cs typeface="Arial" charset="0"/>
              </a:rPr>
              <a:t>½gt</a:t>
            </a:r>
            <a:r>
              <a:rPr lang="en-US" sz="2000" baseline="30000">
                <a:solidFill>
                  <a:srgbClr val="00CC00"/>
                </a:solidFill>
                <a:latin typeface="Arial" charset="0"/>
                <a:cs typeface="Arial" charset="0"/>
              </a:rPr>
              <a:t>2</a:t>
            </a:r>
          </a:p>
        </p:txBody>
      </p:sp>
      <p:pic>
        <p:nvPicPr>
          <p:cNvPr id="606215" name="Picture 7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032000" y="3276600"/>
            <a:ext cx="404813" cy="49371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FF"/>
                </a:solidFill>
              </a:rPr>
              <a:t>Parabolic</a:t>
            </a:r>
            <a:r>
              <a:rPr lang="en-GB" smtClean="0"/>
              <a:t> motion</a:t>
            </a:r>
            <a:endParaRPr lang="en-US" smtClean="0"/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24138" y="2201863"/>
            <a:ext cx="6469062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Since </a:t>
            </a:r>
            <a:r>
              <a:rPr lang="en-GB" sz="3200" smtClean="0">
                <a:solidFill>
                  <a:srgbClr val="00CC00"/>
                </a:solidFill>
              </a:rPr>
              <a:t>y = </a:t>
            </a:r>
            <a:r>
              <a:rPr lang="en-US" sz="3200" smtClean="0">
                <a:solidFill>
                  <a:srgbClr val="00CC00"/>
                </a:solidFill>
                <a:cs typeface="Arial" charset="0"/>
              </a:rPr>
              <a:t>½gt</a:t>
            </a:r>
            <a:r>
              <a:rPr lang="en-US" sz="3200" baseline="30000" smtClean="0">
                <a:solidFill>
                  <a:srgbClr val="00CC00"/>
                </a:solidFill>
                <a:cs typeface="Arial" charset="0"/>
              </a:rPr>
              <a:t>2</a:t>
            </a:r>
            <a:r>
              <a:rPr lang="en-US" sz="3200" smtClean="0">
                <a:cs typeface="Arial" charset="0"/>
              </a:rPr>
              <a:t> and </a:t>
            </a:r>
            <a:r>
              <a:rPr lang="en-US" sz="3200" smtClean="0">
                <a:solidFill>
                  <a:srgbClr val="CC0066"/>
                </a:solidFill>
                <a:cs typeface="Arial" charset="0"/>
              </a:rPr>
              <a:t>x = v</a:t>
            </a:r>
            <a:r>
              <a:rPr lang="en-US" sz="3200" baseline="-25000" smtClean="0">
                <a:solidFill>
                  <a:srgbClr val="CC0066"/>
                </a:solidFill>
                <a:cs typeface="Arial" charset="0"/>
              </a:rPr>
              <a:t>h</a:t>
            </a:r>
            <a:r>
              <a:rPr lang="en-US" sz="3200" smtClean="0">
                <a:solidFill>
                  <a:srgbClr val="CC0066"/>
                </a:solidFill>
                <a:cs typeface="Arial" charset="0"/>
              </a:rPr>
              <a:t>t</a:t>
            </a:r>
            <a:r>
              <a:rPr lang="en-US" sz="3200" smtClean="0">
                <a:cs typeface="Arial" charset="0"/>
              </a:rPr>
              <a:t>, solve for </a:t>
            </a:r>
            <a:r>
              <a:rPr lang="en-US" sz="3200" smtClean="0">
                <a:solidFill>
                  <a:srgbClr val="CC0066"/>
                </a:solidFill>
                <a:cs typeface="Arial" charset="0"/>
              </a:rPr>
              <a:t>t</a:t>
            </a:r>
            <a:r>
              <a:rPr lang="en-US" sz="3200" smtClean="0">
                <a:cs typeface="Arial" charset="0"/>
              </a:rPr>
              <a:t> in terms of </a:t>
            </a:r>
            <a:r>
              <a:rPr lang="en-US" sz="3200" smtClean="0">
                <a:solidFill>
                  <a:srgbClr val="CC0066"/>
                </a:solidFill>
                <a:cs typeface="Arial" charset="0"/>
              </a:rPr>
              <a:t>x</a:t>
            </a:r>
            <a:r>
              <a:rPr lang="en-US" sz="3200" smtClean="0">
                <a:cs typeface="Arial" charset="0"/>
              </a:rPr>
              <a:t> and </a:t>
            </a:r>
            <a:r>
              <a:rPr lang="en-US" sz="3200" smtClean="0">
                <a:solidFill>
                  <a:srgbClr val="CC0066"/>
                </a:solidFill>
                <a:cs typeface="Arial" charset="0"/>
              </a:rPr>
              <a:t>v</a:t>
            </a:r>
            <a:r>
              <a:rPr lang="en-US" sz="3200" baseline="-25000" smtClean="0">
                <a:solidFill>
                  <a:srgbClr val="CC0066"/>
                </a:solidFill>
                <a:cs typeface="Arial" charset="0"/>
              </a:rPr>
              <a:t>h</a:t>
            </a:r>
            <a:r>
              <a:rPr lang="en-US" sz="3200" smtClean="0">
                <a:cs typeface="Arial" charset="0"/>
              </a:rPr>
              <a:t>, then substitute for t which results in an x and y funtion:</a:t>
            </a:r>
          </a:p>
          <a:p>
            <a:pPr>
              <a:buFont typeface="Monotype Sorts"/>
              <a:buNone/>
              <a:defRPr/>
            </a:pPr>
            <a:r>
              <a:rPr lang="en-US" sz="3200" smtClean="0">
                <a:cs typeface="Arial" charset="0"/>
              </a:rPr>
              <a:t>	</a:t>
            </a:r>
            <a:r>
              <a:rPr lang="en-US" sz="3200" smtClean="0">
                <a:solidFill>
                  <a:srgbClr val="0000FF"/>
                </a:solidFill>
                <a:cs typeface="Arial" charset="0"/>
              </a:rPr>
              <a:t>y = ½gx</a:t>
            </a:r>
            <a:r>
              <a:rPr lang="en-US" sz="3200" baseline="30000" smtClean="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sz="3200" smtClean="0">
                <a:solidFill>
                  <a:srgbClr val="0000FF"/>
                </a:solidFill>
                <a:cs typeface="Arial" charset="0"/>
              </a:rPr>
              <a:t>/v</a:t>
            </a:r>
            <a:r>
              <a:rPr lang="en-US" sz="3200" baseline="-25000" smtClean="0">
                <a:solidFill>
                  <a:srgbClr val="0000FF"/>
                </a:solidFill>
                <a:cs typeface="Arial" charset="0"/>
              </a:rPr>
              <a:t>h</a:t>
            </a:r>
            <a:r>
              <a:rPr lang="en-US" sz="3200" baseline="30000" smtClean="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sz="3200" baseline="30000" smtClean="0">
                <a:cs typeface="Arial" charset="0"/>
              </a:rPr>
              <a:t> </a:t>
            </a:r>
          </a:p>
          <a:p>
            <a:pPr>
              <a:buFont typeface="Monotype Sorts"/>
              <a:buNone/>
              <a:defRPr/>
            </a:pPr>
            <a:endParaRPr lang="en-US" sz="3200" baseline="30000" smtClean="0">
              <a:cs typeface="Arial" charset="0"/>
            </a:endParaRPr>
          </a:p>
          <a:p>
            <a:pPr>
              <a:buFont typeface="Monotype Sorts"/>
              <a:buNone/>
              <a:defRPr/>
            </a:pPr>
            <a:r>
              <a:rPr lang="en-US" sz="3200" baseline="30000" smtClean="0">
                <a:cs typeface="Arial" charset="0"/>
              </a:rPr>
              <a:t>	</a:t>
            </a:r>
            <a:r>
              <a:rPr lang="en-US" sz="3200" smtClean="0">
                <a:cs typeface="Arial" charset="0"/>
              </a:rPr>
              <a:t>You may recognize this as the formula of a parabola.</a:t>
            </a:r>
          </a:p>
          <a:p>
            <a:pPr>
              <a:buFont typeface="Monotype Sorts"/>
              <a:buNone/>
              <a:defRPr/>
            </a:pPr>
            <a:endParaRPr lang="en-GB" sz="3200" smtClean="0"/>
          </a:p>
          <a:p>
            <a:pPr>
              <a:buFont typeface="Monotype Sorts"/>
              <a:buNone/>
              <a:defRPr/>
            </a:pPr>
            <a:endParaRPr lang="en-GB" sz="3200" smtClean="0"/>
          </a:p>
          <a:p>
            <a:pPr>
              <a:buFont typeface="Monotype Sorts"/>
              <a:buNone/>
              <a:defRPr/>
            </a:pPr>
            <a:endParaRPr lang="en-GB" sz="3200" smtClean="0"/>
          </a:p>
        </p:txBody>
      </p:sp>
      <p:sp>
        <p:nvSpPr>
          <p:cNvPr id="466947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6948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8263" name="Picture 7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336800" y="3200400"/>
            <a:ext cx="355600" cy="43656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8382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1</a:t>
            </a:r>
            <a:endParaRPr lang="en-US" smtClean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0" y="2201863"/>
            <a:ext cx="47752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An angry bird is kicked off the top of a cliff with an initial horizontal velocity of 5 m.s</a:t>
            </a:r>
            <a:r>
              <a:rPr lang="en-GB" sz="3200" baseline="30000" smtClean="0"/>
              <a:t>-1</a:t>
            </a:r>
            <a:r>
              <a:rPr lang="en-GB" sz="3200" smtClean="0"/>
              <a:t>. If the cliff is 30 m high, how far from the cliff bottom will the bird hit the ground?</a:t>
            </a:r>
            <a:endParaRPr lang="en-US" sz="3200" smtClean="0"/>
          </a:p>
        </p:txBody>
      </p:sp>
      <p:sp>
        <p:nvSpPr>
          <p:cNvPr id="468995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8996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8997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8998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5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68999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30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9000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9001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69002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090863"/>
            <a:ext cx="623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1</a:t>
            </a:r>
            <a:endParaRPr lang="en-US" smtClean="0"/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46600" y="1905000"/>
            <a:ext cx="44196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/>
              <a:t>	Looking at </a:t>
            </a:r>
            <a:r>
              <a:rPr lang="en-GB" sz="2800" dirty="0" smtClean="0">
                <a:solidFill>
                  <a:srgbClr val="00CC00"/>
                </a:solidFill>
              </a:rPr>
              <a:t>vertical</a:t>
            </a:r>
            <a:r>
              <a:rPr lang="en-GB" sz="2800" dirty="0" smtClean="0"/>
              <a:t> motion first: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dirty="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dirty="0" smtClean="0">
                <a:solidFill>
                  <a:srgbClr val="00CC00"/>
                </a:solidFill>
              </a:rPr>
              <a:t>g = 9.8 ms</a:t>
            </a:r>
            <a:r>
              <a:rPr lang="en-GB" sz="2000" baseline="30000" dirty="0" smtClean="0">
                <a:solidFill>
                  <a:srgbClr val="00CC00"/>
                </a:solidFill>
              </a:rPr>
              <a:t>-2</a:t>
            </a:r>
            <a:r>
              <a:rPr lang="en-GB" sz="2000" dirty="0" smtClean="0">
                <a:solidFill>
                  <a:srgbClr val="00CC00"/>
                </a:solidFill>
              </a:rPr>
              <a:t>, y = 30 m,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t = ?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GB" sz="2800" dirty="0" smtClean="0"/>
              <a:t>y = </a:t>
            </a:r>
            <a:r>
              <a:rPr lang="en-US" sz="2800" dirty="0">
                <a:cs typeface="Arial" charset="0"/>
              </a:rPr>
              <a:t>½ </a:t>
            </a:r>
            <a:r>
              <a:rPr lang="en-GB" sz="2800" dirty="0" smtClean="0"/>
              <a:t>g</a:t>
            </a:r>
            <a:r>
              <a:rPr lang="en-US" sz="2800" dirty="0" smtClean="0">
                <a:cs typeface="Arial" charset="0"/>
              </a:rPr>
              <a:t>t</a:t>
            </a:r>
            <a:r>
              <a:rPr lang="en-US" sz="2800" baseline="30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30 = </a:t>
            </a:r>
            <a:r>
              <a:rPr lang="en-US" sz="2800" dirty="0" smtClean="0">
                <a:cs typeface="Arial" charset="0"/>
              </a:rPr>
              <a:t>½ x 9.8 x t</a:t>
            </a:r>
            <a:r>
              <a:rPr lang="en-US" sz="2800" baseline="30000" dirty="0" smtClean="0">
                <a:cs typeface="Arial" charset="0"/>
              </a:rPr>
              <a:t>2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t</a:t>
            </a:r>
            <a:r>
              <a:rPr lang="en-GB" sz="2800" baseline="30000" dirty="0" smtClean="0">
                <a:cs typeface="Arial" charset="0"/>
              </a:rPr>
              <a:t>2</a:t>
            </a:r>
            <a:r>
              <a:rPr lang="en-GB" sz="2800" dirty="0" smtClean="0">
                <a:cs typeface="Arial" charset="0"/>
              </a:rPr>
              <a:t> = 6.1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t = 2.47 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	The bird hits the ground after 2.47 seconds</a:t>
            </a:r>
            <a:endParaRPr lang="en-US" sz="2800" dirty="0" smtClean="0">
              <a:cs typeface="Arial" charset="0"/>
            </a:endParaRPr>
          </a:p>
        </p:txBody>
      </p:sp>
      <p:sp>
        <p:nvSpPr>
          <p:cNvPr id="471043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44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45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046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5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71047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30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048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049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71050" name="Picture 12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170238"/>
            <a:ext cx="482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1</a:t>
            </a:r>
            <a:endParaRPr lang="en-US" smtClean="0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4200" y="2209800"/>
            <a:ext cx="56134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	Now look at </a:t>
            </a:r>
            <a:r>
              <a:rPr lang="en-GB" sz="2800" smtClean="0">
                <a:solidFill>
                  <a:srgbClr val="CC0066"/>
                </a:solidFill>
              </a:rPr>
              <a:t>horizontal</a:t>
            </a:r>
            <a:r>
              <a:rPr lang="en-GB" sz="2800" smtClean="0"/>
              <a:t> motion: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Constant speed</a:t>
            </a:r>
            <a:r>
              <a:rPr lang="en-GB" sz="2000" smtClean="0">
                <a:solidFill>
                  <a:srgbClr val="CC0066"/>
                </a:solidFill>
              </a:rPr>
              <a:t> (horizontally) </a:t>
            </a:r>
            <a:r>
              <a:rPr lang="en-GB" sz="2000" smtClean="0"/>
              <a:t>=</a:t>
            </a:r>
            <a:r>
              <a:rPr lang="en-GB" sz="2000" smtClean="0">
                <a:solidFill>
                  <a:srgbClr val="CC0066"/>
                </a:solidFill>
              </a:rPr>
              <a:t> 5 m.s</a:t>
            </a:r>
            <a:r>
              <a:rPr lang="en-GB" sz="2000" baseline="30000" smtClean="0">
                <a:solidFill>
                  <a:srgbClr val="CC0066"/>
                </a:solidFill>
              </a:rPr>
              <a:t>-1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>
                <a:solidFill>
                  <a:srgbClr val="CC0066"/>
                </a:solidFill>
              </a:rPr>
              <a:t>Time of fall = 2.47 seconds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Horizontal distance travelled = speed x time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Horizontal distance travelled = 5 x 2.47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				       </a:t>
            </a:r>
            <a:r>
              <a:rPr lang="en-GB" sz="2400" smtClean="0"/>
              <a:t>= 12.4 m</a:t>
            </a:r>
            <a:r>
              <a:rPr lang="en-GB" sz="2800" smtClean="0"/>
              <a:t> </a:t>
            </a:r>
            <a:r>
              <a:rPr lang="en-GB" sz="2800" smtClean="0">
                <a:solidFill>
                  <a:srgbClr val="0000FF"/>
                </a:solidFill>
                <a:cs typeface="Arial" charset="0"/>
              </a:rPr>
              <a:t>The bird hits the ground 12.4 metres from the base of the cliff</a:t>
            </a:r>
            <a:endParaRPr lang="en-US" sz="280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73091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3092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3093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3094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5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73095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30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3096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3097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14411" name="Picture 11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40138" y="3321050"/>
            <a:ext cx="474662" cy="58261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8382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2</a:t>
            </a:r>
            <a:endParaRPr lang="en-US" smtClean="0"/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0" y="2201863"/>
            <a:ext cx="47752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An angry bird is kicked off the top of a cliff with an initial horizontal velocity of 10 m.s</a:t>
            </a:r>
            <a:r>
              <a:rPr lang="en-GB" sz="3200" baseline="30000" smtClean="0"/>
              <a:t>-1</a:t>
            </a:r>
            <a:r>
              <a:rPr lang="en-GB" sz="3200" smtClean="0"/>
              <a:t>. If the cliff is 49 m high, how far from the cliff bottom will the bird hit the ground?</a:t>
            </a:r>
            <a:endParaRPr lang="en-US" sz="3200" smtClean="0"/>
          </a:p>
        </p:txBody>
      </p:sp>
      <p:sp>
        <p:nvSpPr>
          <p:cNvPr id="475139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5140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5141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5142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10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75143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49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5144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5145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75146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090863"/>
            <a:ext cx="623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2</a:t>
            </a:r>
            <a:endParaRPr lang="en-US" smtClean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46600" y="1905000"/>
            <a:ext cx="44196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/>
              <a:t>	Looking at </a:t>
            </a:r>
            <a:r>
              <a:rPr lang="en-GB" sz="2800" dirty="0" smtClean="0">
                <a:solidFill>
                  <a:srgbClr val="00CC00"/>
                </a:solidFill>
              </a:rPr>
              <a:t>vertical</a:t>
            </a:r>
            <a:r>
              <a:rPr lang="en-GB" sz="2800" dirty="0" smtClean="0"/>
              <a:t> motion first: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dirty="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dirty="0" smtClean="0">
                <a:solidFill>
                  <a:srgbClr val="00CC00"/>
                </a:solidFill>
              </a:rPr>
              <a:t>g = 9.8 ms</a:t>
            </a:r>
            <a:r>
              <a:rPr lang="en-GB" sz="2000" baseline="30000" dirty="0" smtClean="0">
                <a:solidFill>
                  <a:srgbClr val="00CC00"/>
                </a:solidFill>
              </a:rPr>
              <a:t>-2</a:t>
            </a:r>
            <a:r>
              <a:rPr lang="en-GB" sz="2000" dirty="0" smtClean="0">
                <a:solidFill>
                  <a:srgbClr val="00CC00"/>
                </a:solidFill>
              </a:rPr>
              <a:t>, y = 49 m,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t = ?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GB" sz="2800" dirty="0" smtClean="0"/>
              <a:t>y = </a:t>
            </a:r>
            <a:r>
              <a:rPr lang="en-US" sz="2800" dirty="0">
                <a:cs typeface="Arial" charset="0"/>
              </a:rPr>
              <a:t>½ </a:t>
            </a:r>
            <a:r>
              <a:rPr lang="en-GB" sz="2800" dirty="0" smtClean="0"/>
              <a:t>g</a:t>
            </a:r>
            <a:r>
              <a:rPr lang="en-US" sz="2800" dirty="0" smtClean="0">
                <a:cs typeface="Arial" charset="0"/>
              </a:rPr>
              <a:t>t</a:t>
            </a:r>
            <a:r>
              <a:rPr lang="en-US" sz="2800" baseline="30000" dirty="0" smtClean="0">
                <a:cs typeface="Arial" charset="0"/>
              </a:rPr>
              <a:t>2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49= </a:t>
            </a:r>
            <a:r>
              <a:rPr lang="en-US" sz="2800" dirty="0" smtClean="0">
                <a:cs typeface="Arial" charset="0"/>
              </a:rPr>
              <a:t>½ x 9.8 x t</a:t>
            </a:r>
            <a:r>
              <a:rPr lang="en-US" sz="2800" baseline="30000" dirty="0" smtClean="0">
                <a:cs typeface="Arial" charset="0"/>
              </a:rPr>
              <a:t>2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t</a:t>
            </a:r>
            <a:r>
              <a:rPr lang="en-GB" sz="2800" baseline="30000" dirty="0" smtClean="0">
                <a:cs typeface="Arial" charset="0"/>
              </a:rPr>
              <a:t>2</a:t>
            </a:r>
            <a:r>
              <a:rPr lang="en-GB" sz="2800" dirty="0" smtClean="0">
                <a:cs typeface="Arial" charset="0"/>
              </a:rPr>
              <a:t> = 10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t =  3.16s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	The bird hits the ground after 3.16 seconds</a:t>
            </a:r>
            <a:endParaRPr lang="en-US" sz="2800" dirty="0" smtClean="0">
              <a:cs typeface="Arial" charset="0"/>
            </a:endParaRPr>
          </a:p>
        </p:txBody>
      </p:sp>
      <p:sp>
        <p:nvSpPr>
          <p:cNvPr id="477187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7188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7189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7190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10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77191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49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7192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7193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77194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170238"/>
            <a:ext cx="482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2</a:t>
            </a:r>
            <a:endParaRPr lang="en-US" smtClean="0"/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4200" y="2209800"/>
            <a:ext cx="56134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	Now look at </a:t>
            </a:r>
            <a:r>
              <a:rPr lang="en-GB" sz="2400" smtClean="0">
                <a:solidFill>
                  <a:srgbClr val="CC0066"/>
                </a:solidFill>
              </a:rPr>
              <a:t>horizontal</a:t>
            </a:r>
            <a:r>
              <a:rPr lang="en-GB" sz="2400" smtClean="0"/>
              <a:t> motion: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180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/>
              <a:t>Constant speed</a:t>
            </a:r>
            <a:r>
              <a:rPr lang="en-GB" sz="1800" smtClean="0">
                <a:solidFill>
                  <a:srgbClr val="CC0066"/>
                </a:solidFill>
              </a:rPr>
              <a:t> (horizontally) </a:t>
            </a:r>
            <a:r>
              <a:rPr lang="en-GB" sz="1800" smtClean="0"/>
              <a:t>=</a:t>
            </a:r>
            <a:r>
              <a:rPr lang="en-GB" sz="1800" smtClean="0">
                <a:solidFill>
                  <a:srgbClr val="CC0066"/>
                </a:solidFill>
              </a:rPr>
              <a:t> 10 ms</a:t>
            </a:r>
            <a:r>
              <a:rPr lang="en-GB" sz="1800" baseline="30000" smtClean="0">
                <a:solidFill>
                  <a:srgbClr val="CC0066"/>
                </a:solidFill>
              </a:rPr>
              <a:t>-1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>
                <a:solidFill>
                  <a:srgbClr val="CC0066"/>
                </a:solidFill>
              </a:rPr>
              <a:t>Time of fall = 3.16 seconds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18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/>
              <a:t>Horizontal distance travelled = speed x time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4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Horizontal distance travelled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				= 10 x 3.16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				</a:t>
            </a:r>
            <a:r>
              <a:rPr lang="en-GB" sz="2000" smtClean="0"/>
              <a:t>= 31.6 m</a:t>
            </a:r>
            <a:r>
              <a:rPr lang="en-GB" sz="2400" smtClean="0"/>
              <a:t>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>
                <a:solidFill>
                  <a:srgbClr val="0000FF"/>
                </a:solidFill>
                <a:cs typeface="Arial" charset="0"/>
              </a:rPr>
              <a:t>The bird hits the ground 31.6 meters from the base of the cliff</a:t>
            </a:r>
            <a:endParaRPr lang="en-US" sz="240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79235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9236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9237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9238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10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79239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49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9240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9241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60491" name="Picture 11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40138" y="3321050"/>
            <a:ext cx="474662" cy="58261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8382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3</a:t>
            </a:r>
            <a:endParaRPr lang="en-US" smtClean="0"/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0" y="2201863"/>
            <a:ext cx="47752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An angry bird is kicked off the top of a cliff with an initial horizontal velocity of 20 m.s</a:t>
            </a:r>
            <a:r>
              <a:rPr lang="en-GB" sz="3200" baseline="30000" smtClean="0"/>
              <a:t>-1</a:t>
            </a:r>
            <a:r>
              <a:rPr lang="en-GB" sz="3200" smtClean="0"/>
              <a:t>. If the cliff is  44.1 m high, how far from the cliff bottom will the bird hit the ground?</a:t>
            </a:r>
            <a:endParaRPr lang="en-US" sz="3200" smtClean="0"/>
          </a:p>
        </p:txBody>
      </p:sp>
      <p:sp>
        <p:nvSpPr>
          <p:cNvPr id="481283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284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285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286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20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81287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44.1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288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289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81290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090863"/>
            <a:ext cx="623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</a:t>
            </a:r>
            <a:endParaRPr lang="en-US" smtClean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46600" y="1905000"/>
            <a:ext cx="44196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/>
              <a:t>	Looking at </a:t>
            </a:r>
            <a:r>
              <a:rPr lang="en-GB" sz="2800" dirty="0" smtClean="0">
                <a:solidFill>
                  <a:srgbClr val="00CC00"/>
                </a:solidFill>
              </a:rPr>
              <a:t>vertical</a:t>
            </a:r>
            <a:r>
              <a:rPr lang="en-GB" sz="2800" dirty="0" smtClean="0"/>
              <a:t> motion first: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dirty="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dirty="0" smtClean="0">
                <a:solidFill>
                  <a:srgbClr val="00CC00"/>
                </a:solidFill>
              </a:rPr>
              <a:t>g = 9.8 ms</a:t>
            </a:r>
            <a:r>
              <a:rPr lang="en-GB" sz="2000" baseline="30000" dirty="0" smtClean="0">
                <a:solidFill>
                  <a:srgbClr val="00CC00"/>
                </a:solidFill>
              </a:rPr>
              <a:t>-2</a:t>
            </a:r>
            <a:r>
              <a:rPr lang="en-GB" sz="2000" dirty="0" smtClean="0">
                <a:solidFill>
                  <a:srgbClr val="00CC00"/>
                </a:solidFill>
              </a:rPr>
              <a:t>, y = 44.1 m,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t = ?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GB" sz="2800" dirty="0" smtClean="0"/>
              <a:t>y = </a:t>
            </a:r>
            <a:r>
              <a:rPr lang="en-US" sz="2800" dirty="0">
                <a:cs typeface="Arial" charset="0"/>
              </a:rPr>
              <a:t>½ </a:t>
            </a:r>
            <a:r>
              <a:rPr lang="en-GB" sz="2800" dirty="0" smtClean="0"/>
              <a:t>g</a:t>
            </a:r>
            <a:r>
              <a:rPr lang="en-US" sz="2800" dirty="0" smtClean="0">
                <a:cs typeface="Arial" charset="0"/>
              </a:rPr>
              <a:t>t</a:t>
            </a:r>
            <a:r>
              <a:rPr lang="en-US" sz="2800" baseline="30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44.1 = </a:t>
            </a:r>
            <a:r>
              <a:rPr lang="en-US" sz="2800" dirty="0" smtClean="0">
                <a:cs typeface="Arial" charset="0"/>
              </a:rPr>
              <a:t>½ x 9.8 x t</a:t>
            </a:r>
            <a:r>
              <a:rPr lang="en-US" sz="2800" baseline="30000" dirty="0" smtClean="0">
                <a:cs typeface="Arial" charset="0"/>
              </a:rPr>
              <a:t>2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t</a:t>
            </a:r>
            <a:r>
              <a:rPr lang="en-GB" sz="2800" baseline="30000" dirty="0" smtClean="0">
                <a:cs typeface="Arial" charset="0"/>
              </a:rPr>
              <a:t>2</a:t>
            </a:r>
            <a:r>
              <a:rPr lang="en-GB" sz="2800" dirty="0" smtClean="0">
                <a:cs typeface="Arial" charset="0"/>
              </a:rPr>
              <a:t> = 9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t = 3 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	The bird hits the ground after 3 seconds</a:t>
            </a:r>
            <a:endParaRPr lang="en-US" sz="2800" dirty="0" smtClean="0">
              <a:cs typeface="Arial" charset="0"/>
            </a:endParaRPr>
          </a:p>
        </p:txBody>
      </p:sp>
      <p:sp>
        <p:nvSpPr>
          <p:cNvPr id="483331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3332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3333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3334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20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83335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44.1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3336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3337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83338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170238"/>
            <a:ext cx="482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9600" y="457200"/>
            <a:ext cx="6858000" cy="1439863"/>
          </a:xfrm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n-US" smtClean="0"/>
              <a:t>Solution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0200" y="2057400"/>
            <a:ext cx="4513263" cy="846138"/>
          </a:xfrm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</a:pPr>
            <a:r>
              <a:rPr lang="en-US" sz="2800" smtClean="0"/>
              <a:t>Solve for A and plug it in.</a:t>
            </a:r>
          </a:p>
        </p:txBody>
      </p:sp>
      <p:pic>
        <p:nvPicPr>
          <p:cNvPr id="559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6800" y="3200400"/>
            <a:ext cx="41910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9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5800" y="5562600"/>
            <a:ext cx="58674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</a:t>
            </a:r>
            <a:endParaRPr lang="en-US" smtClean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4200" y="2209800"/>
            <a:ext cx="56134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	Now look at </a:t>
            </a:r>
            <a:r>
              <a:rPr lang="en-GB" sz="2800" smtClean="0">
                <a:solidFill>
                  <a:srgbClr val="CC0066"/>
                </a:solidFill>
              </a:rPr>
              <a:t>horizontal</a:t>
            </a:r>
            <a:r>
              <a:rPr lang="en-GB" sz="2800" smtClean="0"/>
              <a:t> motion: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Constant speed</a:t>
            </a:r>
            <a:r>
              <a:rPr lang="en-GB" sz="2000" smtClean="0">
                <a:solidFill>
                  <a:srgbClr val="CC0066"/>
                </a:solidFill>
              </a:rPr>
              <a:t> (horizontally) </a:t>
            </a:r>
            <a:r>
              <a:rPr lang="en-GB" sz="2000" smtClean="0"/>
              <a:t>=</a:t>
            </a:r>
            <a:r>
              <a:rPr lang="en-GB" sz="2000" smtClean="0">
                <a:solidFill>
                  <a:srgbClr val="CC0066"/>
                </a:solidFill>
              </a:rPr>
              <a:t> 20 m.s</a:t>
            </a:r>
            <a:r>
              <a:rPr lang="en-GB" sz="2000" baseline="30000" smtClean="0">
                <a:solidFill>
                  <a:srgbClr val="CC0066"/>
                </a:solidFill>
              </a:rPr>
              <a:t>-1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>
                <a:solidFill>
                  <a:srgbClr val="CC0066"/>
                </a:solidFill>
              </a:rPr>
              <a:t>Time of fall = 3 seconds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Horizontal distance travelled = speed x time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Horizontal distance travelled = 3 x 20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				       </a:t>
            </a:r>
            <a:r>
              <a:rPr lang="en-GB" sz="2400" smtClean="0"/>
              <a:t>= 60 m</a:t>
            </a:r>
            <a:r>
              <a:rPr lang="en-GB" sz="2800" smtClean="0"/>
              <a:t> </a:t>
            </a:r>
            <a:r>
              <a:rPr lang="en-GB" sz="2800" smtClean="0">
                <a:solidFill>
                  <a:srgbClr val="0000FF"/>
                </a:solidFill>
                <a:cs typeface="Arial" charset="0"/>
              </a:rPr>
              <a:t>The bird hits the ground 60 metres from the base of the cliff</a:t>
            </a:r>
            <a:endParaRPr lang="en-US" sz="280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85379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5380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5381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5382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20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85383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44.1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5384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5385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66635" name="Picture 11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40138" y="3321050"/>
            <a:ext cx="474662" cy="58261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8382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4  </a:t>
            </a:r>
            <a:endParaRPr lang="en-US" smtClean="0"/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0" y="2201863"/>
            <a:ext cx="47752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An angry bird is kicked off the top of a cliff with an initial horizontal velocity of 30 m.s</a:t>
            </a:r>
            <a:r>
              <a:rPr lang="en-GB" sz="3200" baseline="30000" smtClean="0"/>
              <a:t>-1</a:t>
            </a:r>
            <a:r>
              <a:rPr lang="en-GB" sz="3200" smtClean="0"/>
              <a:t>. If the cliff is  98 m high, how far from the cliff bottom will the bird hit the ground?</a:t>
            </a:r>
            <a:endParaRPr lang="en-US" sz="3200" smtClean="0"/>
          </a:p>
        </p:txBody>
      </p:sp>
      <p:sp>
        <p:nvSpPr>
          <p:cNvPr id="487427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7428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7429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7430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30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87431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98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7432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7433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87434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090863"/>
            <a:ext cx="623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4</a:t>
            </a:r>
            <a:endParaRPr lang="en-US" smtClean="0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46600" y="1905000"/>
            <a:ext cx="44196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/>
              <a:t>	Looking at </a:t>
            </a:r>
            <a:r>
              <a:rPr lang="en-GB" sz="2800" dirty="0" smtClean="0">
                <a:solidFill>
                  <a:srgbClr val="00CC00"/>
                </a:solidFill>
              </a:rPr>
              <a:t>vertical</a:t>
            </a:r>
            <a:r>
              <a:rPr lang="en-GB" sz="2800" dirty="0" smtClean="0"/>
              <a:t> motion first: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dirty="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dirty="0" smtClean="0">
                <a:solidFill>
                  <a:srgbClr val="00CC00"/>
                </a:solidFill>
              </a:rPr>
              <a:t>g = 9.8 ms</a:t>
            </a:r>
            <a:r>
              <a:rPr lang="en-GB" sz="2000" baseline="30000" dirty="0" smtClean="0">
                <a:solidFill>
                  <a:srgbClr val="00CC00"/>
                </a:solidFill>
              </a:rPr>
              <a:t>-2</a:t>
            </a:r>
            <a:r>
              <a:rPr lang="en-GB" sz="2000" dirty="0" smtClean="0">
                <a:solidFill>
                  <a:srgbClr val="00CC00"/>
                </a:solidFill>
              </a:rPr>
              <a:t>, y = 98 m,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t = ?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GB" sz="2800" dirty="0" smtClean="0"/>
              <a:t>y = </a:t>
            </a:r>
            <a:r>
              <a:rPr lang="en-US" sz="2800" dirty="0">
                <a:cs typeface="Arial" charset="0"/>
              </a:rPr>
              <a:t>½ </a:t>
            </a:r>
            <a:r>
              <a:rPr lang="en-GB" sz="2800" dirty="0" smtClean="0"/>
              <a:t>g</a:t>
            </a:r>
            <a:r>
              <a:rPr lang="en-US" sz="2800" dirty="0" smtClean="0">
                <a:cs typeface="Arial" charset="0"/>
              </a:rPr>
              <a:t>t</a:t>
            </a:r>
            <a:r>
              <a:rPr lang="en-US" sz="2800" baseline="30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98 = </a:t>
            </a:r>
            <a:r>
              <a:rPr lang="en-US" sz="2800" dirty="0" smtClean="0">
                <a:cs typeface="Arial" charset="0"/>
              </a:rPr>
              <a:t>½ x 9.8 x t</a:t>
            </a:r>
            <a:r>
              <a:rPr lang="en-US" sz="2800" baseline="30000" dirty="0" smtClean="0">
                <a:cs typeface="Arial" charset="0"/>
              </a:rPr>
              <a:t>2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t</a:t>
            </a:r>
            <a:r>
              <a:rPr lang="en-GB" sz="2800" baseline="30000" dirty="0" smtClean="0">
                <a:cs typeface="Arial" charset="0"/>
              </a:rPr>
              <a:t>2</a:t>
            </a:r>
            <a:r>
              <a:rPr lang="en-GB" sz="2800" dirty="0" smtClean="0">
                <a:cs typeface="Arial" charset="0"/>
              </a:rPr>
              <a:t> = 20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t =  4.47s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	The bird hits the ground after 4.47 seconds</a:t>
            </a:r>
            <a:endParaRPr lang="en-US" sz="2800" dirty="0" smtClean="0">
              <a:cs typeface="Arial" charset="0"/>
            </a:endParaRPr>
          </a:p>
        </p:txBody>
      </p:sp>
      <p:sp>
        <p:nvSpPr>
          <p:cNvPr id="489475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9476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9477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9478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30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89479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98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9480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9481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89482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170238"/>
            <a:ext cx="482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</a:t>
            </a:r>
            <a:endParaRPr lang="en-US" smtClean="0"/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4200" y="2209800"/>
            <a:ext cx="56134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	Now look at </a:t>
            </a:r>
            <a:r>
              <a:rPr lang="en-GB" sz="2400" smtClean="0">
                <a:solidFill>
                  <a:srgbClr val="CC0066"/>
                </a:solidFill>
              </a:rPr>
              <a:t>horizontal</a:t>
            </a:r>
            <a:r>
              <a:rPr lang="en-GB" sz="2400" smtClean="0"/>
              <a:t> motion: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180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/>
              <a:t>Constant speed</a:t>
            </a:r>
            <a:r>
              <a:rPr lang="en-GB" sz="1800" smtClean="0">
                <a:solidFill>
                  <a:srgbClr val="CC0066"/>
                </a:solidFill>
              </a:rPr>
              <a:t> (horizontally) </a:t>
            </a:r>
            <a:r>
              <a:rPr lang="en-GB" sz="1800" smtClean="0"/>
              <a:t>=</a:t>
            </a:r>
            <a:r>
              <a:rPr lang="en-GB" sz="1800" smtClean="0">
                <a:solidFill>
                  <a:srgbClr val="CC0066"/>
                </a:solidFill>
              </a:rPr>
              <a:t> 30 m.s</a:t>
            </a:r>
            <a:r>
              <a:rPr lang="en-GB" sz="1800" baseline="30000" smtClean="0">
                <a:solidFill>
                  <a:srgbClr val="CC0066"/>
                </a:solidFill>
              </a:rPr>
              <a:t>-1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>
                <a:solidFill>
                  <a:srgbClr val="CC0066"/>
                </a:solidFill>
              </a:rPr>
              <a:t>Time of fall = 4.47 seconds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18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/>
              <a:t>Horizontal distance travelled = speed x time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4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Horizontal distance travelled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				= 4.47 x 30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				</a:t>
            </a:r>
            <a:r>
              <a:rPr lang="en-GB" sz="2000" smtClean="0"/>
              <a:t>=  134 m</a:t>
            </a:r>
            <a:r>
              <a:rPr lang="en-GB" sz="2400" smtClean="0"/>
              <a:t>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>
                <a:solidFill>
                  <a:srgbClr val="0000FF"/>
                </a:solidFill>
                <a:cs typeface="Arial" charset="0"/>
              </a:rPr>
              <a:t>The bird hits the ground 134 metres from the base of the cliff</a:t>
            </a:r>
            <a:endParaRPr lang="en-US" sz="240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91523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24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25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26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3176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30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91527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98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1528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29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72779" name="Picture 11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40138" y="3321050"/>
            <a:ext cx="474662" cy="58261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mtClean="0"/>
              <a:t>Closure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2201863"/>
            <a:ext cx="84328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US" smtClean="0"/>
              <a:t>What are the steps for calculating the vertical distance traveled of a free falling object?</a:t>
            </a:r>
          </a:p>
          <a:p>
            <a:pPr>
              <a:buFont typeface="Monotype Sorts"/>
              <a:buNone/>
              <a:defRPr/>
            </a:pPr>
            <a:r>
              <a:rPr lang="en-US" smtClean="0"/>
              <a:t>What is the formula to used to calculate time in the air?</a:t>
            </a:r>
          </a:p>
          <a:p>
            <a:pPr>
              <a:buFont typeface="Monotype Sorts"/>
              <a:buNone/>
              <a:defRPr/>
            </a:pPr>
            <a:r>
              <a:rPr lang="en-US" smtClean="0"/>
              <a:t>What is the formula for calculating vertical distance traveled?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84200" y="4500563"/>
            <a:ext cx="7315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start by drawing a picture: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9423400" cy="22860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4400" smtClean="0"/>
              <a:t>Additional EXAMPLE</a:t>
            </a:r>
            <a:br>
              <a:rPr lang="en-US" sz="4400" smtClean="0"/>
            </a:br>
            <a:r>
              <a:rPr lang="en-US" sz="2800" smtClean="0"/>
              <a:t>A person decides to fire a rifle horizontally at a bull’s-eye. The speed of the bullet as it leaves the barrel of the gun is 890 m/s. He’s new to the ideas of projectile motion so doesn’t aim high and the bullet strikes the target 1.7 cm below the center of the bull’s-eye. 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What is the horizontal distance between the rifle and the bull’ s-eye?</a:t>
            </a:r>
            <a:endParaRPr lang="en-US" sz="4400" smtClean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584200" y="6034088"/>
            <a:ext cx="4648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label the explicit givens</a:t>
            </a:r>
          </a:p>
        </p:txBody>
      </p:sp>
      <p:graphicFrame>
        <p:nvGraphicFramePr>
          <p:cNvPr id="30" name="Object 9"/>
          <p:cNvGraphicFramePr>
            <a:graphicFrameLocks noChangeAspect="1"/>
          </p:cNvGraphicFramePr>
          <p:nvPr/>
        </p:nvGraphicFramePr>
        <p:xfrm>
          <a:off x="3794125" y="5105400"/>
          <a:ext cx="1209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71" name="Equation" r:id="rId4" imgW="546100" imgH="177800" progId="Equation.3">
                  <p:embed/>
                </p:oleObj>
              </mc:Choice>
              <mc:Fallback>
                <p:oleObj name="Equation" r:id="rId4" imgW="546100" imgH="177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5105400"/>
                        <a:ext cx="12096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58" name="Object 10"/>
          <p:cNvGraphicFramePr>
            <a:graphicFrameLocks noChangeAspect="1"/>
          </p:cNvGraphicFramePr>
          <p:nvPr/>
        </p:nvGraphicFramePr>
        <p:xfrm>
          <a:off x="9028113" y="5638800"/>
          <a:ext cx="928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72" name="Equation" r:id="rId6" imgW="419100" imgH="165100" progId="Equation.3">
                  <p:embed/>
                </p:oleObj>
              </mc:Choice>
              <mc:Fallback>
                <p:oleObj name="Equation" r:id="rId6" imgW="419100" imgH="1651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8113" y="5638800"/>
                        <a:ext cx="9286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670300" y="5600700"/>
            <a:ext cx="495300" cy="165100"/>
            <a:chOff x="6146800" y="4800600"/>
            <a:chExt cx="914400" cy="304800"/>
          </a:xfrm>
        </p:grpSpPr>
        <p:sp>
          <p:nvSpPr>
            <p:cNvPr id="488473" name="Rectangle 13"/>
            <p:cNvSpPr>
              <a:spLocks noChangeArrowheads="1"/>
            </p:cNvSpPr>
            <p:nvPr/>
          </p:nvSpPr>
          <p:spPr bwMode="auto">
            <a:xfrm>
              <a:off x="6146800" y="4800600"/>
              <a:ext cx="762000" cy="304800"/>
            </a:xfrm>
            <a:prstGeom prst="rect">
              <a:avLst/>
            </a:prstGeom>
            <a:solidFill>
              <a:srgbClr val="000000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88474" name="Oval 15"/>
            <p:cNvSpPr>
              <a:spLocks noChangeArrowheads="1"/>
            </p:cNvSpPr>
            <p:nvPr/>
          </p:nvSpPr>
          <p:spPr bwMode="auto">
            <a:xfrm>
              <a:off x="6756400" y="4800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 bwMode="auto">
          <a:xfrm>
            <a:off x="4241800" y="5676900"/>
            <a:ext cx="4114800" cy="1588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Freeform 38"/>
          <p:cNvSpPr>
            <a:spLocks/>
          </p:cNvSpPr>
          <p:nvPr/>
        </p:nvSpPr>
        <p:spPr bwMode="auto">
          <a:xfrm>
            <a:off x="4235450" y="5708650"/>
            <a:ext cx="4191000" cy="457200"/>
          </a:xfrm>
          <a:custGeom>
            <a:avLst/>
            <a:gdLst>
              <a:gd name="T0" fmla="*/ 0 w 4191000"/>
              <a:gd name="T1" fmla="*/ 0 h 457200"/>
              <a:gd name="T2" fmla="*/ 1301750 w 4191000"/>
              <a:gd name="T3" fmla="*/ 19050 h 457200"/>
              <a:gd name="T4" fmla="*/ 3028950 w 4191000"/>
              <a:gd name="T5" fmla="*/ 177800 h 457200"/>
              <a:gd name="T6" fmla="*/ 4191000 w 4191000"/>
              <a:gd name="T7" fmla="*/ 45720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4191000"/>
              <a:gd name="T13" fmla="*/ 0 h 457200"/>
              <a:gd name="T14" fmla="*/ 4191000 w 41910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91000" h="457200">
                <a:moveTo>
                  <a:pt x="0" y="0"/>
                </a:moveTo>
                <a:lnTo>
                  <a:pt x="1301750" y="19050"/>
                </a:lnTo>
                <a:cubicBezTo>
                  <a:pt x="1806575" y="48683"/>
                  <a:pt x="2547408" y="104775"/>
                  <a:pt x="3028950" y="177800"/>
                </a:cubicBezTo>
                <a:cubicBezTo>
                  <a:pt x="3510492" y="250825"/>
                  <a:pt x="4191000" y="457200"/>
                  <a:pt x="4191000" y="457200"/>
                </a:cubicBezTo>
              </a:path>
            </a:pathLst>
          </a:custGeom>
          <a:noFill/>
          <a:ln w="3175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8128000" y="4038600"/>
            <a:ext cx="660400" cy="3200400"/>
            <a:chOff x="8128000" y="4038600"/>
            <a:chExt cx="660400" cy="3200400"/>
          </a:xfrm>
        </p:grpSpPr>
        <p:sp>
          <p:nvSpPr>
            <p:cNvPr id="488470" name="Oval 33"/>
            <p:cNvSpPr>
              <a:spLocks noChangeArrowheads="1"/>
            </p:cNvSpPr>
            <p:nvPr/>
          </p:nvSpPr>
          <p:spPr bwMode="auto">
            <a:xfrm>
              <a:off x="8394700" y="5594350"/>
              <a:ext cx="152400" cy="152400"/>
            </a:xfrm>
            <a:prstGeom prst="ellipse">
              <a:avLst/>
            </a:prstGeom>
            <a:solidFill>
              <a:srgbClr val="000000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88471" name="Oval 39"/>
            <p:cNvSpPr>
              <a:spLocks noChangeArrowheads="1"/>
            </p:cNvSpPr>
            <p:nvPr/>
          </p:nvSpPr>
          <p:spPr bwMode="auto">
            <a:xfrm>
              <a:off x="8286750" y="4851400"/>
              <a:ext cx="349250" cy="1600200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88472" name="Oval 40"/>
            <p:cNvSpPr>
              <a:spLocks noChangeArrowheads="1"/>
            </p:cNvSpPr>
            <p:nvPr/>
          </p:nvSpPr>
          <p:spPr bwMode="auto">
            <a:xfrm>
              <a:off x="8128000" y="4038600"/>
              <a:ext cx="660400" cy="3200400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 rot="5400000">
            <a:off x="8611394" y="5930106"/>
            <a:ext cx="609600" cy="1588"/>
          </a:xfrm>
          <a:prstGeom prst="straightConnector1">
            <a:avLst/>
          </a:prstGeom>
          <a:ln w="317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>
            <a:off x="3708400" y="5486400"/>
            <a:ext cx="1524000" cy="1588"/>
          </a:xfrm>
          <a:prstGeom prst="straightConnector1">
            <a:avLst/>
          </a:prstGeom>
          <a:ln w="317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84200" y="2438400"/>
            <a:ext cx="7315200" cy="5953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givens (separate by direction):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9423400" cy="22860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4400" cap="small" dirty="0" smtClean="0">
                <a:ea typeface="+mj-ea"/>
              </a:rPr>
              <a:t>Example</a:t>
            </a:r>
            <a:r>
              <a:rPr lang="en-US" sz="4400" dirty="0" smtClean="0">
                <a:ea typeface="+mj-ea"/>
              </a:rPr>
              <a:t/>
            </a:r>
            <a:br>
              <a:rPr lang="en-US" sz="4400" dirty="0" smtClean="0">
                <a:ea typeface="+mj-ea"/>
              </a:rPr>
            </a:br>
            <a:r>
              <a:rPr lang="en-US" sz="2800" dirty="0" smtClean="0">
                <a:ea typeface="+mj-ea"/>
              </a:rPr>
              <a:t/>
            </a:r>
            <a:br>
              <a:rPr lang="en-US" sz="2800" dirty="0" smtClean="0">
                <a:ea typeface="+mj-ea"/>
              </a:rPr>
            </a:br>
            <a:r>
              <a:rPr lang="en-US" sz="2800" dirty="0" smtClean="0">
                <a:ea typeface="+mj-ea"/>
              </a:rPr>
              <a:t>What is the horizontal distance between the rifle and the bull’ </a:t>
            </a:r>
            <a:r>
              <a:rPr lang="en-US" sz="2800" dirty="0" err="1" smtClean="0">
                <a:ea typeface="+mj-ea"/>
              </a:rPr>
              <a:t>s</a:t>
            </a:r>
            <a:r>
              <a:rPr lang="en-US" sz="2800" dirty="0" smtClean="0">
                <a:ea typeface="+mj-ea"/>
              </a:rPr>
              <a:t>-eye?</a:t>
            </a:r>
            <a:endParaRPr lang="en-US" sz="4400" dirty="0"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584200" y="6034088"/>
            <a:ext cx="1600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want:</a:t>
            </a:r>
          </a:p>
        </p:txBody>
      </p:sp>
      <p:graphicFrame>
        <p:nvGraphicFramePr>
          <p:cNvPr id="544770" name="Object 2"/>
          <p:cNvGraphicFramePr>
            <a:graphicFrameLocks noChangeAspect="1"/>
          </p:cNvGraphicFramePr>
          <p:nvPr/>
        </p:nvGraphicFramePr>
        <p:xfrm>
          <a:off x="3794125" y="5245100"/>
          <a:ext cx="1209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54" name="Equation" r:id="rId4" imgW="546100" imgH="177800" progId="Equation.3">
                  <p:embed/>
                </p:oleObj>
              </mc:Choice>
              <mc:Fallback>
                <p:oleObj name="Equation" r:id="rId4" imgW="5461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5245100"/>
                        <a:ext cx="12096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4771" name="Object 3"/>
          <p:cNvGraphicFramePr>
            <a:graphicFrameLocks noChangeAspect="1"/>
          </p:cNvGraphicFramePr>
          <p:nvPr/>
        </p:nvGraphicFramePr>
        <p:xfrm>
          <a:off x="8966200" y="5807075"/>
          <a:ext cx="9286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55" name="Equation" r:id="rId6" imgW="419100" imgH="165100" progId="Equation.3">
                  <p:embed/>
                </p:oleObj>
              </mc:Choice>
              <mc:Fallback>
                <p:oleObj name="Equation" r:id="rId6" imgW="4191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6200" y="5807075"/>
                        <a:ext cx="92868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84200" y="3200400"/>
          <a:ext cx="5181600" cy="1483360"/>
        </p:xfrm>
        <a:graphic>
          <a:graphicData uri="http://schemas.openxmlformats.org/drawingml/2006/table">
            <a:tbl>
              <a:tblPr firstRow="1" bandRow="1">
                <a:effectLst/>
                <a:tableStyleId>{69C7853C-536D-4A76-A0AE-DD22124D55A5}</a:tableStyleId>
              </a:tblPr>
              <a:tblGrid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90500" name="Object 4"/>
          <p:cNvGraphicFramePr>
            <a:graphicFrameLocks noChangeAspect="1"/>
          </p:cNvGraphicFramePr>
          <p:nvPr/>
        </p:nvGraphicFramePr>
        <p:xfrm>
          <a:off x="812800" y="3733800"/>
          <a:ext cx="617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56" name="Equation" r:id="rId8" imgW="279400" imgH="177800" progId="Equation.3">
                  <p:embed/>
                </p:oleObj>
              </mc:Choice>
              <mc:Fallback>
                <p:oleObj name="Equation" r:id="rId8" imgW="279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733800"/>
                        <a:ext cx="6175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1" name="Object 5"/>
          <p:cNvGraphicFramePr>
            <a:graphicFrameLocks noChangeAspect="1"/>
          </p:cNvGraphicFramePr>
          <p:nvPr/>
        </p:nvGraphicFramePr>
        <p:xfrm>
          <a:off x="3389313" y="3733800"/>
          <a:ext cx="6461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57" name="Equation" r:id="rId10" imgW="292100" imgH="203200" progId="Equation.3">
                  <p:embed/>
                </p:oleObj>
              </mc:Choice>
              <mc:Fallback>
                <p:oleObj name="Equation" r:id="rId10" imgW="2921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3" y="3733800"/>
                        <a:ext cx="646112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2" name="Object 6"/>
          <p:cNvGraphicFramePr>
            <a:graphicFrameLocks noChangeAspect="1"/>
          </p:cNvGraphicFramePr>
          <p:nvPr/>
        </p:nvGraphicFramePr>
        <p:xfrm>
          <a:off x="3403600" y="4219575"/>
          <a:ext cx="6461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58" name="Equation" r:id="rId12" imgW="292100" imgH="203200" progId="Equation.3">
                  <p:embed/>
                </p:oleObj>
              </mc:Choice>
              <mc:Fallback>
                <p:oleObj name="Equation" r:id="rId12" imgW="2921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4219575"/>
                        <a:ext cx="64611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3" name="Object 7"/>
          <p:cNvGraphicFramePr>
            <a:graphicFrameLocks noChangeAspect="1"/>
          </p:cNvGraphicFramePr>
          <p:nvPr/>
        </p:nvGraphicFramePr>
        <p:xfrm>
          <a:off x="3403600" y="4725988"/>
          <a:ext cx="6746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59" name="Equation" r:id="rId14" imgW="304800" imgH="203200" progId="Equation.3">
                  <p:embed/>
                </p:oleObj>
              </mc:Choice>
              <mc:Fallback>
                <p:oleObj name="Equation" r:id="rId14" imgW="304800" imgH="203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4725988"/>
                        <a:ext cx="674688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4" name="Object 8"/>
          <p:cNvGraphicFramePr>
            <a:graphicFrameLocks noChangeAspect="1"/>
          </p:cNvGraphicFramePr>
          <p:nvPr/>
        </p:nvGraphicFramePr>
        <p:xfrm>
          <a:off x="1509713" y="3762375"/>
          <a:ext cx="12080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60" name="Equation" r:id="rId16" imgW="546100" imgH="177800" progId="Equation.3">
                  <p:embed/>
                </p:oleObj>
              </mc:Choice>
              <mc:Fallback>
                <p:oleObj name="Equation" r:id="rId16" imgW="5461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3762375"/>
                        <a:ext cx="120808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5" name="Object 9"/>
          <p:cNvGraphicFramePr>
            <a:graphicFrameLocks noChangeAspect="1"/>
          </p:cNvGraphicFramePr>
          <p:nvPr/>
        </p:nvGraphicFramePr>
        <p:xfrm>
          <a:off x="4117975" y="3748088"/>
          <a:ext cx="11509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61" name="Equation" r:id="rId18" imgW="520700" imgH="165100" progId="Equation.3">
                  <p:embed/>
                </p:oleObj>
              </mc:Choice>
              <mc:Fallback>
                <p:oleObj name="Equation" r:id="rId18" imgW="520700" imgH="1651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975" y="3748088"/>
                        <a:ext cx="115093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6" name="Object 10"/>
          <p:cNvGraphicFramePr>
            <a:graphicFrameLocks noChangeAspect="1"/>
          </p:cNvGraphicFramePr>
          <p:nvPr/>
        </p:nvGraphicFramePr>
        <p:xfrm>
          <a:off x="4130675" y="3970338"/>
          <a:ext cx="10937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62" name="Equation" r:id="rId20" imgW="495300" imgH="368300" progId="Equation.3">
                  <p:embed/>
                </p:oleObj>
              </mc:Choice>
              <mc:Fallback>
                <p:oleObj name="Equation" r:id="rId20" imgW="495300" imgH="3683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3970338"/>
                        <a:ext cx="1093788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7" name="Object 11"/>
          <p:cNvGraphicFramePr>
            <a:graphicFrameLocks noChangeAspect="1"/>
          </p:cNvGraphicFramePr>
          <p:nvPr/>
        </p:nvGraphicFramePr>
        <p:xfrm>
          <a:off x="4264025" y="4733925"/>
          <a:ext cx="8699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63" name="Equation" r:id="rId22" imgW="393700" imgH="177800" progId="Equation.3">
                  <p:embed/>
                </p:oleObj>
              </mc:Choice>
              <mc:Fallback>
                <p:oleObj name="Equation" r:id="rId22" imgW="393700" imgH="177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4733925"/>
                        <a:ext cx="8699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8" name="Object 12"/>
          <p:cNvGraphicFramePr>
            <a:graphicFrameLocks noChangeAspect="1"/>
          </p:cNvGraphicFramePr>
          <p:nvPr/>
        </p:nvGraphicFramePr>
        <p:xfrm>
          <a:off x="1879600" y="6124575"/>
          <a:ext cx="4826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64" name="Equation" r:id="rId24" imgW="165100" imgH="177800" progId="Equation.3">
                  <p:embed/>
                </p:oleObj>
              </mc:Choice>
              <mc:Fallback>
                <p:oleObj name="Equation" r:id="rId24" imgW="165100" imgH="177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6124575"/>
                        <a:ext cx="4826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 bwMode="auto">
          <a:xfrm>
            <a:off x="3403600" y="6400800"/>
            <a:ext cx="601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sz="2800" i="1" u="sng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horizontal</a:t>
            </a:r>
            <a:r>
              <a:rPr lang="en-US" sz="28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distance</a:t>
            </a:r>
          </a:p>
        </p:txBody>
      </p:sp>
      <p:cxnSp>
        <p:nvCxnSpPr>
          <p:cNvPr id="27" name="Curved Connector 26"/>
          <p:cNvCxnSpPr/>
          <p:nvPr/>
        </p:nvCxnSpPr>
        <p:spPr bwMode="auto">
          <a:xfrm rot="10800000">
            <a:off x="2336800" y="6400800"/>
            <a:ext cx="1066800" cy="266700"/>
          </a:xfrm>
          <a:prstGeom prst="curvedConnector3">
            <a:avLst>
              <a:gd name="adj1" fmla="val 47354"/>
            </a:avLst>
          </a:prstGeom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544790" name="Group 41"/>
          <p:cNvGrpSpPr>
            <a:grpSpLocks/>
          </p:cNvGrpSpPr>
          <p:nvPr/>
        </p:nvGrpSpPr>
        <p:grpSpPr bwMode="auto">
          <a:xfrm>
            <a:off x="3670300" y="4191000"/>
            <a:ext cx="5246688" cy="3200400"/>
            <a:chOff x="3670300" y="4038600"/>
            <a:chExt cx="5246688" cy="3200400"/>
          </a:xfrm>
        </p:grpSpPr>
        <p:grpSp>
          <p:nvGrpSpPr>
            <p:cNvPr id="544793" name="Group 40"/>
            <p:cNvGrpSpPr>
              <a:grpSpLocks/>
            </p:cNvGrpSpPr>
            <p:nvPr/>
          </p:nvGrpSpPr>
          <p:grpSpPr bwMode="auto">
            <a:xfrm>
              <a:off x="3670300" y="4038600"/>
              <a:ext cx="5118100" cy="3200400"/>
              <a:chOff x="3670300" y="4038600"/>
              <a:chExt cx="5118100" cy="3200400"/>
            </a:xfrm>
          </p:grpSpPr>
          <p:grpSp>
            <p:nvGrpSpPr>
              <p:cNvPr id="544796" name="Group 27"/>
              <p:cNvGrpSpPr>
                <a:grpSpLocks/>
              </p:cNvGrpSpPr>
              <p:nvPr/>
            </p:nvGrpSpPr>
            <p:grpSpPr bwMode="auto">
              <a:xfrm>
                <a:off x="3670300" y="5600700"/>
                <a:ext cx="495300" cy="165100"/>
                <a:chOff x="6146800" y="4800600"/>
                <a:chExt cx="914400" cy="304800"/>
              </a:xfrm>
            </p:grpSpPr>
            <p:sp>
              <p:nvSpPr>
                <p:cNvPr id="544803" name="Rectangle 30"/>
                <p:cNvSpPr>
                  <a:spLocks noChangeArrowheads="1"/>
                </p:cNvSpPr>
                <p:nvPr/>
              </p:nvSpPr>
              <p:spPr bwMode="auto">
                <a:xfrm>
                  <a:off x="6146800" y="4800600"/>
                  <a:ext cx="762000" cy="304800"/>
                </a:xfrm>
                <a:prstGeom prst="rect">
                  <a:avLst/>
                </a:prstGeom>
                <a:solidFill>
                  <a:srgbClr val="000000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804" name="Oval 31"/>
                <p:cNvSpPr>
                  <a:spLocks noChangeArrowheads="1"/>
                </p:cNvSpPr>
                <p:nvPr/>
              </p:nvSpPr>
              <p:spPr bwMode="auto">
                <a:xfrm>
                  <a:off x="6756400" y="4800600"/>
                  <a:ext cx="304800" cy="304800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 bwMode="auto">
              <a:xfrm>
                <a:off x="4241800" y="5676900"/>
                <a:ext cx="4114800" cy="1588"/>
              </a:xfrm>
              <a:prstGeom prst="line">
                <a:avLst/>
              </a:prstGeom>
              <a:ln w="25400" cap="flat" cmpd="sng" algn="ctr">
                <a:solidFill>
                  <a:schemeClr val="accent4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44798" name="Freeform 33"/>
              <p:cNvSpPr>
                <a:spLocks/>
              </p:cNvSpPr>
              <p:nvPr/>
            </p:nvSpPr>
            <p:spPr bwMode="auto">
              <a:xfrm>
                <a:off x="4235450" y="5708650"/>
                <a:ext cx="4191000" cy="457200"/>
              </a:xfrm>
              <a:custGeom>
                <a:avLst/>
                <a:gdLst>
                  <a:gd name="T0" fmla="*/ 0 w 4191000"/>
                  <a:gd name="T1" fmla="*/ 0 h 457200"/>
                  <a:gd name="T2" fmla="*/ 1301750 w 4191000"/>
                  <a:gd name="T3" fmla="*/ 19050 h 457200"/>
                  <a:gd name="T4" fmla="*/ 3028950 w 4191000"/>
                  <a:gd name="T5" fmla="*/ 177800 h 457200"/>
                  <a:gd name="T6" fmla="*/ 4191000 w 4191000"/>
                  <a:gd name="T7" fmla="*/ 457200 h 457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91000"/>
                  <a:gd name="T13" fmla="*/ 0 h 457200"/>
                  <a:gd name="T14" fmla="*/ 4191000 w 4191000"/>
                  <a:gd name="T15" fmla="*/ 457200 h 457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91000" h="457200">
                    <a:moveTo>
                      <a:pt x="0" y="0"/>
                    </a:moveTo>
                    <a:lnTo>
                      <a:pt x="1301750" y="19050"/>
                    </a:lnTo>
                    <a:cubicBezTo>
                      <a:pt x="1806575" y="48683"/>
                      <a:pt x="2547408" y="104775"/>
                      <a:pt x="3028950" y="177800"/>
                    </a:cubicBezTo>
                    <a:cubicBezTo>
                      <a:pt x="3510492" y="250825"/>
                      <a:pt x="4191000" y="457200"/>
                      <a:pt x="4191000" y="457200"/>
                    </a:cubicBezTo>
                  </a:path>
                </a:pathLst>
              </a:custGeom>
              <a:noFill/>
              <a:ln w="31750" cap="flat" cmpd="sng" algn="ctr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4799" name="Group 34"/>
              <p:cNvGrpSpPr>
                <a:grpSpLocks/>
              </p:cNvGrpSpPr>
              <p:nvPr/>
            </p:nvGrpSpPr>
            <p:grpSpPr bwMode="auto">
              <a:xfrm>
                <a:off x="8128000" y="4038600"/>
                <a:ext cx="660400" cy="3200400"/>
                <a:chOff x="8128000" y="4038600"/>
                <a:chExt cx="660400" cy="3200400"/>
              </a:xfrm>
            </p:grpSpPr>
            <p:sp>
              <p:nvSpPr>
                <p:cNvPr id="544800" name="Oval 35"/>
                <p:cNvSpPr>
                  <a:spLocks noChangeArrowheads="1"/>
                </p:cNvSpPr>
                <p:nvPr/>
              </p:nvSpPr>
              <p:spPr bwMode="auto">
                <a:xfrm>
                  <a:off x="8394700" y="5594350"/>
                  <a:ext cx="152400" cy="152400"/>
                </a:xfrm>
                <a:prstGeom prst="ellipse">
                  <a:avLst/>
                </a:prstGeom>
                <a:solidFill>
                  <a:srgbClr val="000000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801" name="Oval 36"/>
                <p:cNvSpPr>
                  <a:spLocks noChangeArrowheads="1"/>
                </p:cNvSpPr>
                <p:nvPr/>
              </p:nvSpPr>
              <p:spPr bwMode="auto">
                <a:xfrm>
                  <a:off x="8286750" y="4851400"/>
                  <a:ext cx="349250" cy="1600200"/>
                </a:xfrm>
                <a:prstGeom prst="ellips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802" name="Oval 37"/>
                <p:cNvSpPr>
                  <a:spLocks noChangeArrowheads="1"/>
                </p:cNvSpPr>
                <p:nvPr/>
              </p:nvSpPr>
              <p:spPr bwMode="auto">
                <a:xfrm>
                  <a:off x="8128000" y="4038600"/>
                  <a:ext cx="660400" cy="3200400"/>
                </a:xfrm>
                <a:prstGeom prst="ellips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39" name="Straight Arrow Connector 38"/>
            <p:cNvCxnSpPr/>
            <p:nvPr/>
          </p:nvCxnSpPr>
          <p:spPr bwMode="auto">
            <a:xfrm rot="5400000">
              <a:off x="8611394" y="5930106"/>
              <a:ext cx="609600" cy="1588"/>
            </a:xfrm>
            <a:prstGeom prst="straightConnector1">
              <a:avLst/>
            </a:prstGeom>
            <a:ln w="317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3708400" y="5486400"/>
              <a:ext cx="1524000" cy="1588"/>
            </a:xfrm>
            <a:prstGeom prst="straightConnector1">
              <a:avLst/>
            </a:prstGeom>
            <a:ln w="317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490511" name="Object 13"/>
          <p:cNvGraphicFramePr>
            <a:graphicFrameLocks noChangeAspect="1"/>
          </p:cNvGraphicFramePr>
          <p:nvPr/>
        </p:nvGraphicFramePr>
        <p:xfrm>
          <a:off x="5362575" y="3454400"/>
          <a:ext cx="26130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65" name="Equation" r:id="rId26" imgW="1181100" imgH="406400" progId="Equation.3">
                  <p:embed/>
                </p:oleObj>
              </mc:Choice>
              <mc:Fallback>
                <p:oleObj name="Equation" r:id="rId26" imgW="1181100" imgH="4064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3454400"/>
                        <a:ext cx="2613025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3"/>
          <p:cNvCxnSpPr/>
          <p:nvPr/>
        </p:nvCxnSpPr>
        <p:spPr bwMode="auto">
          <a:xfrm rot="10800000" flipV="1">
            <a:off x="4851400" y="3784600"/>
            <a:ext cx="342900" cy="254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rot="10800000" flipV="1">
            <a:off x="6045200" y="4051300"/>
            <a:ext cx="342900" cy="254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84200" y="1371600"/>
            <a:ext cx="7315200" cy="5953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which equation do we use?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9423400" cy="9906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4400" cap="small" dirty="0" smtClean="0">
                <a:ea typeface="+mj-ea"/>
              </a:rPr>
              <a:t>Example</a:t>
            </a:r>
            <a:r>
              <a:rPr lang="en-US" sz="4400" dirty="0" smtClean="0">
                <a:ea typeface="+mj-ea"/>
              </a:rPr>
              <a:t/>
            </a:r>
            <a:br>
              <a:rPr lang="en-US" sz="4400" dirty="0" smtClean="0">
                <a:ea typeface="+mj-ea"/>
              </a:rPr>
            </a:br>
            <a:endParaRPr lang="en-US" sz="4400" dirty="0">
              <a:ea typeface="+mj-ea"/>
            </a:endParaRPr>
          </a:p>
        </p:txBody>
      </p:sp>
      <p:graphicFrame>
        <p:nvGraphicFramePr>
          <p:cNvPr id="490500" name="Object 4"/>
          <p:cNvGraphicFramePr>
            <a:graphicFrameLocks noChangeAspect="1"/>
          </p:cNvGraphicFramePr>
          <p:nvPr/>
        </p:nvGraphicFramePr>
        <p:xfrm>
          <a:off x="1574800" y="2089150"/>
          <a:ext cx="31686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1" name="Equation" r:id="rId4" imgW="1016000" imgH="355600" progId="Equation.3">
                  <p:embed/>
                </p:oleObj>
              </mc:Choice>
              <mc:Fallback>
                <p:oleObj name="Equation" r:id="rId4" imgW="1016000" imgH="355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089150"/>
                        <a:ext cx="3168650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 bwMode="auto">
          <a:xfrm>
            <a:off x="584200" y="2332038"/>
            <a:ext cx="7315200" cy="5953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use                             to find </a:t>
            </a:r>
            <a:r>
              <a:rPr lang="en-US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time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584200" y="3443288"/>
            <a:ext cx="7315200" cy="5953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rewrite equation for </a:t>
            </a:r>
            <a:r>
              <a:rPr lang="en-US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</a:t>
            </a:r>
            <a:endParaRPr lang="en-US" i="1" kern="0" dirty="0">
              <a:solidFill>
                <a:srgbClr val="0000FF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</p:txBody>
      </p:sp>
      <p:graphicFrame>
        <p:nvGraphicFramePr>
          <p:cNvPr id="492557" name="Object 13"/>
          <p:cNvGraphicFramePr>
            <a:graphicFrameLocks noChangeAspect="1"/>
          </p:cNvGraphicFramePr>
          <p:nvPr/>
        </p:nvGraphicFramePr>
        <p:xfrm>
          <a:off x="1041400" y="4435475"/>
          <a:ext cx="1862138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2" name="Equation" r:id="rId6" imgW="596900" imgH="482600" progId="Equation.3">
                  <p:embed/>
                </p:oleObj>
              </mc:Choice>
              <mc:Fallback>
                <p:oleObj name="Equation" r:id="rId6" imgW="596900" imgH="482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435475"/>
                        <a:ext cx="1862138" cy="150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 bwMode="auto">
          <a:xfrm rot="5400000" flipH="1" flipV="1">
            <a:off x="2603500" y="2428875"/>
            <a:ext cx="609600" cy="381000"/>
          </a:xfrm>
          <a:prstGeom prst="straightConnector1">
            <a:avLst/>
          </a:prstGeom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492558" name="Object 14"/>
          <p:cNvGraphicFramePr>
            <a:graphicFrameLocks noChangeAspect="1"/>
          </p:cNvGraphicFramePr>
          <p:nvPr/>
        </p:nvGraphicFramePr>
        <p:xfrm>
          <a:off x="3098800" y="2090738"/>
          <a:ext cx="195263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3" name="Equation" r:id="rId8" imgW="101600" imgH="127000" progId="Equation.3">
                  <p:embed/>
                </p:oleObj>
              </mc:Choice>
              <mc:Fallback>
                <p:oleObj name="Equation" r:id="rId8" imgW="101600" imgH="1270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2090738"/>
                        <a:ext cx="195263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9" name="Object 15"/>
          <p:cNvGraphicFramePr>
            <a:graphicFrameLocks noChangeAspect="1"/>
          </p:cNvGraphicFramePr>
          <p:nvPr/>
        </p:nvGraphicFramePr>
        <p:xfrm>
          <a:off x="3132138" y="4446588"/>
          <a:ext cx="3170237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4" name="Equation" r:id="rId10" imgW="1016000" imgH="469900" progId="Equation.3">
                  <p:embed/>
                </p:oleObj>
              </mc:Choice>
              <mc:Fallback>
                <p:oleObj name="Equation" r:id="rId10" imgW="1016000" imgH="4699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446588"/>
                        <a:ext cx="3170237" cy="146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60" name="Object 16"/>
          <p:cNvGraphicFramePr>
            <a:graphicFrameLocks noChangeAspect="1"/>
          </p:cNvGraphicFramePr>
          <p:nvPr/>
        </p:nvGraphicFramePr>
        <p:xfrm>
          <a:off x="6527800" y="4933950"/>
          <a:ext cx="217963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5" name="Equation" r:id="rId12" imgW="698500" imgH="165100" progId="Equation.3">
                  <p:embed/>
                </p:oleObj>
              </mc:Choice>
              <mc:Fallback>
                <p:oleObj name="Equation" r:id="rId12" imgW="698500" imgH="1651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933950"/>
                        <a:ext cx="2179638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/>
          <p:cNvCxnSpPr/>
          <p:nvPr/>
        </p:nvCxnSpPr>
        <p:spPr bwMode="auto">
          <a:xfrm>
            <a:off x="7213600" y="5486400"/>
            <a:ext cx="1447800" cy="1588"/>
          </a:xfrm>
          <a:prstGeom prst="line">
            <a:avLst/>
          </a:prstGeom>
          <a:ln w="603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84200" y="1371600"/>
            <a:ext cx="7315200" cy="5953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Use </a:t>
            </a:r>
            <a:r>
              <a:rPr lang="en-US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</a:t>
            </a: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and </a:t>
            </a:r>
            <a:r>
              <a:rPr lang="en-US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v</a:t>
            </a:r>
            <a:r>
              <a:rPr lang="en-US" i="1" kern="0" baseline="-2500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x</a:t>
            </a: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to solve for </a:t>
            </a:r>
            <a:r>
              <a:rPr lang="en-US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d</a:t>
            </a:r>
            <a:r>
              <a:rPr lang="en-US" i="1" kern="0" baseline="-2500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x</a:t>
            </a:r>
            <a:endParaRPr lang="en-US" i="1" kern="0" dirty="0">
              <a:solidFill>
                <a:srgbClr val="0000FF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9423400" cy="9906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4400" cap="small" dirty="0" smtClean="0">
                <a:ea typeface="+mj-ea"/>
              </a:rPr>
              <a:t>Example</a:t>
            </a:r>
            <a:r>
              <a:rPr lang="en-US" sz="4400" dirty="0" smtClean="0">
                <a:ea typeface="+mj-ea"/>
              </a:rPr>
              <a:t/>
            </a:r>
            <a:br>
              <a:rPr lang="en-US" sz="4400" dirty="0" smtClean="0">
                <a:ea typeface="+mj-ea"/>
              </a:rPr>
            </a:br>
            <a:endParaRPr lang="en-US" sz="4400" dirty="0">
              <a:ea typeface="+mj-ea"/>
            </a:endParaRPr>
          </a:p>
        </p:txBody>
      </p:sp>
      <p:graphicFrame>
        <p:nvGraphicFramePr>
          <p:cNvPr id="490500" name="Object 2"/>
          <p:cNvGraphicFramePr>
            <a:graphicFrameLocks noChangeAspect="1"/>
          </p:cNvGraphicFramePr>
          <p:nvPr/>
        </p:nvGraphicFramePr>
        <p:xfrm>
          <a:off x="736600" y="2568575"/>
          <a:ext cx="15843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13" name="Equation" r:id="rId4" imgW="508000" imgH="177800" progId="Equation.3">
                  <p:embed/>
                </p:oleObj>
              </mc:Choice>
              <mc:Fallback>
                <p:oleObj name="Equation" r:id="rId4" imgW="5080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568575"/>
                        <a:ext cx="158432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7" name="Object 3"/>
          <p:cNvGraphicFramePr>
            <a:graphicFrameLocks noChangeAspect="1"/>
          </p:cNvGraphicFramePr>
          <p:nvPr/>
        </p:nvGraphicFramePr>
        <p:xfrm>
          <a:off x="2420938" y="2528888"/>
          <a:ext cx="352583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14" name="Equation" r:id="rId6" imgW="1130300" imgH="190500" progId="Equation.3">
                  <p:embed/>
                </p:oleObj>
              </mc:Choice>
              <mc:Fallback>
                <p:oleObj name="Equation" r:id="rId6" imgW="1130300" imgH="190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2528888"/>
                        <a:ext cx="3525837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60" name="Object 6"/>
          <p:cNvGraphicFramePr>
            <a:graphicFrameLocks noChangeAspect="1"/>
          </p:cNvGraphicFramePr>
          <p:nvPr/>
        </p:nvGraphicFramePr>
        <p:xfrm>
          <a:off x="6013450" y="2605088"/>
          <a:ext cx="21399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15" name="Equation" r:id="rId8" imgW="685800" imgH="165100" progId="Equation.3">
                  <p:embed/>
                </p:oleObj>
              </mc:Choice>
              <mc:Fallback>
                <p:oleObj name="Equation" r:id="rId8" imgW="685800" imgH="165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2605088"/>
                        <a:ext cx="2139950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527800" y="2362200"/>
            <a:ext cx="1905000" cy="914400"/>
          </a:xfrm>
          <a:prstGeom prst="rect">
            <a:avLst/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pic>
        <p:nvPicPr>
          <p:cNvPr id="20483" name="Picture 7" descr="Picture 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4875"/>
            <a:ext cx="10160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>
            <a:spLocks/>
          </p:cNvSpPr>
          <p:nvPr/>
        </p:nvSpPr>
        <p:spPr bwMode="auto">
          <a:xfrm>
            <a:off x="1174750" y="1670050"/>
            <a:ext cx="7958138" cy="2667000"/>
          </a:xfrm>
          <a:custGeom>
            <a:avLst/>
            <a:gdLst>
              <a:gd name="T0" fmla="*/ 0 w 7957765"/>
              <a:gd name="T1" fmla="*/ 2329120 h 2666099"/>
              <a:gd name="T2" fmla="*/ 540451 w 7957765"/>
              <a:gd name="T3" fmla="*/ 1545240 h 2666099"/>
              <a:gd name="T4" fmla="*/ 1661886 w 7957765"/>
              <a:gd name="T5" fmla="*/ 585659 h 2666099"/>
              <a:gd name="T6" fmla="*/ 3229194 w 7957765"/>
              <a:gd name="T7" fmla="*/ 58566 h 2666099"/>
              <a:gd name="T8" fmla="*/ 4688409 w 7957765"/>
              <a:gd name="T9" fmla="*/ 234263 h 2666099"/>
              <a:gd name="T10" fmla="*/ 5985494 w 7957765"/>
              <a:gd name="T11" fmla="*/ 950569 h 2666099"/>
              <a:gd name="T12" fmla="*/ 7120439 w 7957765"/>
              <a:gd name="T13" fmla="*/ 1842574 h 2666099"/>
              <a:gd name="T14" fmla="*/ 7958138 w 7957765"/>
              <a:gd name="T15" fmla="*/ 2667000 h 2666099"/>
              <a:gd name="T16" fmla="*/ 7958138 w 7957765"/>
              <a:gd name="T17" fmla="*/ 2667000 h 26660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57765"/>
              <a:gd name="T28" fmla="*/ 0 h 2666099"/>
              <a:gd name="T29" fmla="*/ 7957765 w 7957765"/>
              <a:gd name="T30" fmla="*/ 2666099 h 26660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57765" h="2666099">
                <a:moveTo>
                  <a:pt x="0" y="2328333"/>
                </a:moveTo>
                <a:cubicBezTo>
                  <a:pt x="131728" y="2081764"/>
                  <a:pt x="263457" y="1835195"/>
                  <a:pt x="540425" y="1544716"/>
                </a:cubicBezTo>
                <a:cubicBezTo>
                  <a:pt x="817393" y="1254237"/>
                  <a:pt x="1213705" y="833156"/>
                  <a:pt x="1661808" y="585461"/>
                </a:cubicBezTo>
                <a:cubicBezTo>
                  <a:pt x="2109911" y="337766"/>
                  <a:pt x="2724645" y="117092"/>
                  <a:pt x="3229042" y="58546"/>
                </a:cubicBezTo>
                <a:cubicBezTo>
                  <a:pt x="3733439" y="0"/>
                  <a:pt x="4228829" y="85567"/>
                  <a:pt x="4688191" y="234184"/>
                </a:cubicBezTo>
                <a:cubicBezTo>
                  <a:pt x="5147553" y="382801"/>
                  <a:pt x="5579893" y="682287"/>
                  <a:pt x="5985212" y="950248"/>
                </a:cubicBezTo>
                <a:cubicBezTo>
                  <a:pt x="6390531" y="1218209"/>
                  <a:pt x="6791347" y="1555975"/>
                  <a:pt x="7120106" y="1841950"/>
                </a:cubicBezTo>
                <a:cubicBezTo>
                  <a:pt x="7448865" y="2127925"/>
                  <a:pt x="7957765" y="2666099"/>
                  <a:pt x="7957765" y="2666099"/>
                </a:cubicBezTo>
              </a:path>
            </a:pathLst>
          </a:custGeom>
          <a:noFill/>
          <a:ln w="571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>
          <a:xfrm>
            <a:off x="1574800" y="2971800"/>
            <a:ext cx="5791200" cy="1058863"/>
          </a:xfrm>
        </p:spPr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ea typeface="+mj-ea"/>
              </a:rPr>
              <a:t>Projectile Motion</a:t>
            </a:r>
            <a:endParaRPr lang="en-US" cap="small" dirty="0"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 txBox="1">
            <a:spLocks noGrp="1"/>
          </p:cNvSpPr>
          <p:nvPr/>
        </p:nvSpPr>
        <p:spPr bwMode="auto">
          <a:xfrm>
            <a:off x="762000" y="6942138"/>
            <a:ext cx="2116138" cy="5080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/>
          <a:lstStyle/>
          <a:p>
            <a:pPr defTabSz="1016000" eaLnBrk="0" hangingPunct="0">
              <a:defRPr/>
            </a:pPr>
            <a:endParaRPr lang="en-US" sz="1600">
              <a:solidFill>
                <a:schemeClr val="tx1"/>
              </a:solidFill>
              <a:latin typeface="Tahoma" pitchFamily="-65" charset="0"/>
              <a:ea typeface="ＭＳ Ｐゴシック" pitchFamily="-65" charset="-128"/>
              <a:cs typeface="ＭＳ Ｐゴシック" pitchFamily="-65" charset="-128"/>
              <a:sym typeface="Gill Sans" pitchFamily="-65" charset="0"/>
            </a:endParaRPr>
          </a:p>
        </p:txBody>
      </p:sp>
      <p:sp>
        <p:nvSpPr>
          <p:cNvPr id="13" name="Footer Placeholder 5"/>
          <p:cNvSpPr txBox="1">
            <a:spLocks noGrp="1"/>
          </p:cNvSpPr>
          <p:nvPr/>
        </p:nvSpPr>
        <p:spPr bwMode="auto">
          <a:xfrm>
            <a:off x="3471863" y="6942138"/>
            <a:ext cx="3216275" cy="5080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/>
          <a:lstStyle/>
          <a:p>
            <a:pPr algn="ctr" defTabSz="1016000" eaLnBrk="0" hangingPunct="0">
              <a:defRPr/>
            </a:pPr>
            <a:endParaRPr lang="en-US" sz="1600">
              <a:solidFill>
                <a:schemeClr val="tx1"/>
              </a:solidFill>
              <a:latin typeface="Tahoma" pitchFamily="-65" charset="0"/>
              <a:ea typeface="ＭＳ Ｐゴシック" pitchFamily="-65" charset="-128"/>
              <a:cs typeface="ＭＳ Ｐゴシック" pitchFamily="-65" charset="-128"/>
              <a:sym typeface="Gill Sans" pitchFamily="-65" charset="0"/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533400"/>
            <a:ext cx="9423400" cy="121920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US" smtClean="0"/>
              <a:t>Who is in the air longer?</a:t>
            </a:r>
          </a:p>
        </p:txBody>
      </p:sp>
      <p:pic>
        <p:nvPicPr>
          <p:cNvPr id="22532" name="Picture 5" descr="Pictur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101600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405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400" y="1447800"/>
            <a:ext cx="45116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592138" y="1608138"/>
            <a:ext cx="448786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At only 5’7”, he won the 1986 NBA Slam Dunk Championship.</a:t>
            </a:r>
          </a:p>
        </p:txBody>
      </p:sp>
      <p:sp>
        <p:nvSpPr>
          <p:cNvPr id="24579" name="WordArt 4"/>
          <p:cNvSpPr>
            <a:spLocks noChangeArrowheads="1" noChangeShapeType="1" noTextEdit="1"/>
          </p:cNvSpPr>
          <p:nvPr/>
        </p:nvSpPr>
        <p:spPr bwMode="auto">
          <a:xfrm>
            <a:off x="812800" y="423863"/>
            <a:ext cx="85947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Spud Webb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508000"/>
            <a:ext cx="93726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mtClean="0"/>
              <a:t>Michael ‘Air’ Jordan</a:t>
            </a:r>
            <a:br>
              <a:rPr lang="en-US" smtClean="0"/>
            </a:br>
            <a:r>
              <a:rPr lang="en-US" sz="2800" smtClean="0"/>
              <a:t>Won Slam Dunk Constest in 1987 and 1988.</a:t>
            </a:r>
          </a:p>
        </p:txBody>
      </p:sp>
      <p:pic>
        <p:nvPicPr>
          <p:cNvPr id="26626" name="Picture 9" descr="michaeljord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2057400"/>
            <a:ext cx="79248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mtClean="0"/>
              <a:t>Dunk Videos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201863"/>
            <a:ext cx="95250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US" sz="2400" dirty="0" smtClean="0"/>
              <a:t>Spud:</a:t>
            </a:r>
          </a:p>
          <a:p>
            <a:pPr>
              <a:buFont typeface="Monotype Sorts"/>
              <a:buNone/>
              <a:defRPr/>
            </a:pPr>
            <a:endParaRPr lang="en-US" sz="2400" dirty="0" smtClean="0"/>
          </a:p>
          <a:p>
            <a:pPr>
              <a:buFont typeface="Monotype Sorts"/>
              <a:buNone/>
              <a:defRPr/>
            </a:pPr>
            <a:r>
              <a:rPr lang="en-US" sz="2400" dirty="0" smtClean="0">
                <a:hlinkClick r:id="rId3"/>
              </a:rPr>
              <a:t>http://www.youtube.com/watch?v=8mY6-ycnwZ8</a:t>
            </a:r>
            <a:endParaRPr lang="en-US" sz="2400" dirty="0" smtClean="0"/>
          </a:p>
          <a:p>
            <a:pPr>
              <a:buFont typeface="Monotype Sorts"/>
              <a:buNone/>
              <a:defRPr/>
            </a:pPr>
            <a:endParaRPr lang="en-US" sz="2400" dirty="0" smtClean="0"/>
          </a:p>
          <a:p>
            <a:pPr>
              <a:buFont typeface="Monotype Sorts"/>
              <a:buNone/>
              <a:defRPr/>
            </a:pPr>
            <a:endParaRPr lang="en-US" sz="2400" dirty="0" smtClean="0"/>
          </a:p>
          <a:p>
            <a:pPr>
              <a:buFont typeface="Monotype Sorts"/>
              <a:buNone/>
              <a:defRPr/>
            </a:pPr>
            <a:r>
              <a:rPr lang="en-US" sz="2400" dirty="0" smtClean="0"/>
              <a:t>Jordan:</a:t>
            </a:r>
          </a:p>
          <a:p>
            <a:pPr>
              <a:buFont typeface="Monotype Sorts"/>
              <a:buNone/>
              <a:defRPr/>
            </a:pPr>
            <a:endParaRPr lang="en-US" sz="2400" dirty="0" smtClean="0"/>
          </a:p>
          <a:p>
            <a:pPr>
              <a:buFont typeface="Monotype Sorts"/>
              <a:buNone/>
              <a:defRPr/>
            </a:pPr>
            <a:r>
              <a:rPr lang="en-US" sz="2400" dirty="0" smtClean="0">
                <a:hlinkClick r:id="rId4"/>
              </a:rPr>
              <a:t>http://www.youtube.com/watch?v=sUz3ZYfoNxo</a:t>
            </a:r>
            <a:endParaRPr lang="en-US" sz="2400" dirty="0" smtClean="0"/>
          </a:p>
          <a:p>
            <a:pPr>
              <a:buFont typeface="Monotype Sorts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ll Moon">
  <a:themeElements>
    <a:clrScheme name="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FF00FF"/>
      </a:accent1>
      <a:accent2>
        <a:srgbClr val="468A4B"/>
      </a:accent2>
      <a:accent3>
        <a:srgbClr val="FFFFFF"/>
      </a:accent3>
      <a:accent4>
        <a:srgbClr val="000000"/>
      </a:accent4>
      <a:accent5>
        <a:srgbClr val="FFAAFF"/>
      </a:accent5>
      <a:accent6>
        <a:srgbClr val="3F7D43"/>
      </a:accent6>
      <a:hlink>
        <a:srgbClr val="0000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ヒラギノ角ゴ Pro W3" pitchFamily="36" charset="-128"/>
            <a:cs typeface="ヒラギノ角ゴ Pro W3" pitchFamily="36" charset="-128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ヒラギノ角ゴ Pro W3" pitchFamily="36" charset="-128"/>
            <a:cs typeface="ヒラギノ角ゴ Pro W3" pitchFamily="36" charset="-128"/>
            <a:sym typeface="Gill Sans" pitchFamily="36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>
          <a:outerShdw blurRad="25400" dist="25399" dir="2700000" algn="ctr" rotWithShape="0">
            <a:schemeClr val="bg2"/>
          </a:outerShdw>
        </a:effectLst>
      </a:spPr>
      <a:bodyPr vert="horz" wrap="square" lIns="101599" tIns="50799" rIns="101599" bIns="50799" numCol="1" anchor="ctr" anchorCtr="0" compatLnSpc="1">
        <a:prstTxWarp prst="textNoShape">
          <a:avLst/>
        </a:prstTxWarp>
      </a:bodyPr>
      <a:lstStyle>
        <a:defPPr marL="0" marR="0" indent="0" algn="r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900" b="0" i="1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3">
        <a:dk1>
          <a:srgbClr val="000000"/>
        </a:dk1>
        <a:lt1>
          <a:srgbClr val="FFFFFF"/>
        </a:lt1>
        <a:dk2>
          <a:srgbClr val="FFFFFF"/>
        </a:dk2>
        <a:lt2>
          <a:srgbClr val="FF8000"/>
        </a:lt2>
        <a:accent1>
          <a:srgbClr val="FF00FF"/>
        </a:accent1>
        <a:accent2>
          <a:srgbClr val="468A4B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3F7D43"/>
        </a:accent6>
        <a:hlink>
          <a:srgbClr val="0000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2004:Templates:Presentations:Designs:Full Moon</Template>
  <TotalTime>39012</TotalTime>
  <Pages>0</Pages>
  <Words>540</Words>
  <Characters>0</Characters>
  <Application>Microsoft Office PowerPoint</Application>
  <PresentationFormat>Custom</PresentationFormat>
  <Lines>0</Lines>
  <Paragraphs>258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MS PGothic</vt:lpstr>
      <vt:lpstr>MS PGothic</vt:lpstr>
      <vt:lpstr>Arial</vt:lpstr>
      <vt:lpstr>Arial Black</vt:lpstr>
      <vt:lpstr>Gill Sans</vt:lpstr>
      <vt:lpstr>Monotype Sorts</vt:lpstr>
      <vt:lpstr>Tahoma</vt:lpstr>
      <vt:lpstr>Times</vt:lpstr>
      <vt:lpstr>Times New Roman</vt:lpstr>
      <vt:lpstr>ヒラギノ角ゴ Pro W3</vt:lpstr>
      <vt:lpstr>Full Moon</vt:lpstr>
      <vt:lpstr>Equation</vt:lpstr>
      <vt:lpstr>Projectile Motion Lesson</vt:lpstr>
      <vt:lpstr>Angry Birds need your help.</vt:lpstr>
      <vt:lpstr>Solution</vt:lpstr>
      <vt:lpstr>Solution</vt:lpstr>
      <vt:lpstr>Projectile Motion</vt:lpstr>
      <vt:lpstr>Who is in the air longer?</vt:lpstr>
      <vt:lpstr>PowerPoint Presentation</vt:lpstr>
      <vt:lpstr>Michael ‘Air’ Jordan Won Slam Dunk Constest in 1987 and 1988.</vt:lpstr>
      <vt:lpstr>Dunk Videos</vt:lpstr>
      <vt:lpstr>PowerPoint Presentation</vt:lpstr>
      <vt:lpstr>PowerPoint Presentation</vt:lpstr>
      <vt:lpstr>PowerPoint Presentation</vt:lpstr>
      <vt:lpstr>Amazing facts!</vt:lpstr>
      <vt:lpstr>Myth Busters Bullet Clip</vt:lpstr>
      <vt:lpstr>Amazing facts!</vt:lpstr>
      <vt:lpstr>Amazing facts!</vt:lpstr>
      <vt:lpstr>Amazing facts!</vt:lpstr>
      <vt:lpstr>Amazing facts!</vt:lpstr>
      <vt:lpstr>Vertical and horizontal</vt:lpstr>
      <vt:lpstr>Vertical and horizontal</vt:lpstr>
      <vt:lpstr>Rules</vt:lpstr>
      <vt:lpstr>Horizontal Projectiles</vt:lpstr>
      <vt:lpstr>Horizontal Projectiles</vt:lpstr>
      <vt:lpstr>No wonder the bird is angry!</vt:lpstr>
      <vt:lpstr>Parabola</vt:lpstr>
      <vt:lpstr>Parabola</vt:lpstr>
      <vt:lpstr>Parabola</vt:lpstr>
      <vt:lpstr>Why a parabola?</vt:lpstr>
      <vt:lpstr>Horizontal motion</vt:lpstr>
      <vt:lpstr>Vertical motion</vt:lpstr>
      <vt:lpstr>Parabolic motion</vt:lpstr>
      <vt:lpstr>Example 1</vt:lpstr>
      <vt:lpstr>Example 1</vt:lpstr>
      <vt:lpstr>Example 1</vt:lpstr>
      <vt:lpstr>Example 2</vt:lpstr>
      <vt:lpstr>Example 2</vt:lpstr>
      <vt:lpstr>Example 2</vt:lpstr>
      <vt:lpstr>Example 3</vt:lpstr>
      <vt:lpstr>Example</vt:lpstr>
      <vt:lpstr>Example</vt:lpstr>
      <vt:lpstr>Example 4  </vt:lpstr>
      <vt:lpstr>Example 4</vt:lpstr>
      <vt:lpstr>Example</vt:lpstr>
      <vt:lpstr>Closure</vt:lpstr>
      <vt:lpstr>Additional EXAMPLE A person decides to fire a rifle horizontally at a bull’s-eye. The speed of the bullet as it leaves the barrel of the gun is 890 m/s. He’s new to the ideas of projectile motion so doesn’t aim high and the bullet strikes the target 1.7 cm below the center of the bull’s-eye.   What is the horizontal distance between the rifle and the bull’ s-eye?</vt:lpstr>
      <vt:lpstr>Example  What is the horizontal distance between the rifle and the bull’ s-eye?</vt:lpstr>
      <vt:lpstr>Example </vt:lpstr>
      <vt:lpstr>Example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Steven B Barker</dc:creator>
  <cp:keywords/>
  <dc:description/>
  <cp:lastModifiedBy>Steven B Barker</cp:lastModifiedBy>
  <cp:revision>410</cp:revision>
  <cp:lastPrinted>2011-01-21T19:36:03Z</cp:lastPrinted>
  <dcterms:created xsi:type="dcterms:W3CDTF">2011-01-25T18:09:02Z</dcterms:created>
  <dcterms:modified xsi:type="dcterms:W3CDTF">2016-12-12T20:13:03Z</dcterms:modified>
</cp:coreProperties>
</file>