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318" r:id="rId2"/>
    <p:sldId id="257" r:id="rId3"/>
    <p:sldId id="258"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290" r:id="rId57"/>
    <p:sldId id="316" r:id="rId58"/>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rgbClr val="FF9933"/>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rgbClr val="FF9933"/>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rgbClr val="FF9933"/>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rgbClr val="FF9933"/>
        </a:solidFill>
        <a:latin typeface="Times New Roman" pitchFamily="18" charset="0"/>
        <a:ea typeface="+mn-ea"/>
        <a:cs typeface="+mn-cs"/>
      </a:defRPr>
    </a:lvl5pPr>
    <a:lvl6pPr marL="2286000" algn="l" defTabSz="914400" rtl="0" eaLnBrk="1" latinLnBrk="0" hangingPunct="1">
      <a:defRPr sz="2400" b="1" kern="1200">
        <a:solidFill>
          <a:srgbClr val="FF9933"/>
        </a:solidFill>
        <a:latin typeface="Times New Roman" pitchFamily="18" charset="0"/>
        <a:ea typeface="+mn-ea"/>
        <a:cs typeface="+mn-cs"/>
      </a:defRPr>
    </a:lvl6pPr>
    <a:lvl7pPr marL="2743200" algn="l" defTabSz="914400" rtl="0" eaLnBrk="1" latinLnBrk="0" hangingPunct="1">
      <a:defRPr sz="2400" b="1" kern="1200">
        <a:solidFill>
          <a:srgbClr val="FF9933"/>
        </a:solidFill>
        <a:latin typeface="Times New Roman" pitchFamily="18" charset="0"/>
        <a:ea typeface="+mn-ea"/>
        <a:cs typeface="+mn-cs"/>
      </a:defRPr>
    </a:lvl7pPr>
    <a:lvl8pPr marL="3200400" algn="l" defTabSz="914400" rtl="0" eaLnBrk="1" latinLnBrk="0" hangingPunct="1">
      <a:defRPr sz="2400" b="1" kern="1200">
        <a:solidFill>
          <a:srgbClr val="FF9933"/>
        </a:solidFill>
        <a:latin typeface="Times New Roman" pitchFamily="18" charset="0"/>
        <a:ea typeface="+mn-ea"/>
        <a:cs typeface="+mn-cs"/>
      </a:defRPr>
    </a:lvl8pPr>
    <a:lvl9pPr marL="3657600" algn="l" defTabSz="914400" rtl="0" eaLnBrk="1" latinLnBrk="0" hangingPunct="1">
      <a:defRPr sz="2400" b="1" kern="1200">
        <a:solidFill>
          <a:srgbClr val="FF9933"/>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10" autoAdjust="0"/>
    <p:restoredTop sz="90929"/>
  </p:normalViewPr>
  <p:slideViewPr>
    <p:cSldViewPr>
      <p:cViewPr varScale="1">
        <p:scale>
          <a:sx n="68" d="100"/>
          <a:sy n="68" d="100"/>
        </p:scale>
        <p:origin x="48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8611"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8612"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8613"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D8ED76-6E76-4A39-9CA9-CB55F51AA752}" type="slidenum">
              <a:rPr lang="en-US"/>
              <a:pPr/>
              <a:t>‹#›</a:t>
            </a:fld>
            <a:endParaRPr lang="en-US"/>
          </a:p>
        </p:txBody>
      </p:sp>
    </p:spTree>
    <p:extLst>
      <p:ext uri="{BB962C8B-B14F-4D97-AF65-F5344CB8AC3E}">
        <p14:creationId xmlns:p14="http://schemas.microsoft.com/office/powerpoint/2010/main" val="1815787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1126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1268"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11271"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674B3E33-C9B4-4322-B0E8-0A83731EB23B}" type="slidenum">
              <a:rPr lang="en-US"/>
              <a:pPr/>
              <a:t>‹#›</a:t>
            </a:fld>
            <a:endParaRPr lang="en-US"/>
          </a:p>
        </p:txBody>
      </p:sp>
    </p:spTree>
    <p:extLst>
      <p:ext uri="{BB962C8B-B14F-4D97-AF65-F5344CB8AC3E}">
        <p14:creationId xmlns:p14="http://schemas.microsoft.com/office/powerpoint/2010/main" val="1621374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F846D-97D2-4350-929D-672C9C83ACBB}" type="slidenum">
              <a:rPr lang="en-US"/>
              <a:pPr/>
              <a:t>3</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8648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A8EDE4-FC8A-4B7D-8F33-7F61375711C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063317-78D1-4A14-A474-27CD6096B82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430482-EA04-467E-91FB-C146236DD8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8B515-166E-4921-BB09-31407964AA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B8EFA6-ACB8-44F1-B65D-35BEE6621B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EDF0CB-422D-4AFC-96DC-FC5E4E1750E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97A276-2360-4EAC-AC49-26800B54D2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B30648C-2052-4954-BCC9-64777B691B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0A7C6E-D77B-4A9F-A470-AFC2B32227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C3E5E1-BFCD-443C-8A55-88CA07F748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CE6FC2-8B5F-4341-83FC-97B944D0E36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FABEE699-B1D0-4618-961F-97D09340DB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7.xml"/><Relationship Id="rId18" Type="http://schemas.openxmlformats.org/officeDocument/2006/relationships/slide" Target="slide21.xml"/><Relationship Id="rId26" Type="http://schemas.openxmlformats.org/officeDocument/2006/relationships/slide" Target="slide33.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11.xml"/><Relationship Id="rId12" Type="http://schemas.openxmlformats.org/officeDocument/2006/relationships/slide" Target="slide45.xml"/><Relationship Id="rId17" Type="http://schemas.openxmlformats.org/officeDocument/2006/relationships/slide" Target="slide19.xml"/><Relationship Id="rId25" Type="http://schemas.openxmlformats.org/officeDocument/2006/relationships/slide" Target="slide51.xml"/><Relationship Id="rId2" Type="http://schemas.openxmlformats.org/officeDocument/2006/relationships/slideLayout" Target="../slideLayouts/slideLayout7.xml"/><Relationship Id="rId16" Type="http://schemas.openxmlformats.org/officeDocument/2006/relationships/slide" Target="slide47.xml"/><Relationship Id="rId20" Type="http://schemas.openxmlformats.org/officeDocument/2006/relationships/slide" Target="slide29.xml"/><Relationship Id="rId29" Type="http://schemas.openxmlformats.org/officeDocument/2006/relationships/image" Target="../media/image1.png"/><Relationship Id="rId1" Type="http://schemas.openxmlformats.org/officeDocument/2006/relationships/audio" Target="../media/audio2.wav"/><Relationship Id="rId6" Type="http://schemas.openxmlformats.org/officeDocument/2006/relationships/slide" Target="slide9.xml"/><Relationship Id="rId11" Type="http://schemas.openxmlformats.org/officeDocument/2006/relationships/slide" Target="slide35.xml"/><Relationship Id="rId24" Type="http://schemas.openxmlformats.org/officeDocument/2006/relationships/slide" Target="slide41.xml"/><Relationship Id="rId5" Type="http://schemas.openxmlformats.org/officeDocument/2006/relationships/slide" Target="slide7.xml"/><Relationship Id="rId15" Type="http://schemas.openxmlformats.org/officeDocument/2006/relationships/slide" Target="slide37.xml"/><Relationship Id="rId23" Type="http://schemas.openxmlformats.org/officeDocument/2006/relationships/slide" Target="slide31.xml"/><Relationship Id="rId28" Type="http://schemas.openxmlformats.org/officeDocument/2006/relationships/slide" Target="slide53.xml"/><Relationship Id="rId10" Type="http://schemas.openxmlformats.org/officeDocument/2006/relationships/slide" Target="slide25.xml"/><Relationship Id="rId19" Type="http://schemas.openxmlformats.org/officeDocument/2006/relationships/slide" Target="slide23.xml"/><Relationship Id="rId4" Type="http://schemas.openxmlformats.org/officeDocument/2006/relationships/slide" Target="slide5.xml"/><Relationship Id="rId9" Type="http://schemas.openxmlformats.org/officeDocument/2006/relationships/slide" Target="slide15.xml"/><Relationship Id="rId14" Type="http://schemas.openxmlformats.org/officeDocument/2006/relationships/slide" Target="slide27.xml"/><Relationship Id="rId22" Type="http://schemas.openxmlformats.org/officeDocument/2006/relationships/slide" Target="slide49.xml"/><Relationship Id="rId27" Type="http://schemas.openxmlformats.org/officeDocument/2006/relationships/slide" Target="slide43.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0"/>
            <a:ext cx="7772400" cy="1143000"/>
          </a:xfrm>
        </p:spPr>
        <p:txBody>
          <a:bodyPr/>
          <a:lstStyle/>
          <a:p>
            <a:r>
              <a:rPr lang="en-US" sz="4000">
                <a:solidFill>
                  <a:srgbClr val="FF9933"/>
                </a:solidFill>
              </a:rPr>
              <a:t>Instructions for using this template.</a:t>
            </a:r>
          </a:p>
        </p:txBody>
      </p:sp>
      <p:sp>
        <p:nvSpPr>
          <p:cNvPr id="73731" name="Rectangle 3"/>
          <p:cNvSpPr>
            <a:spLocks noGrp="1" noChangeArrowheads="1"/>
          </p:cNvSpPr>
          <p:nvPr>
            <p:ph type="body" idx="1"/>
          </p:nvPr>
        </p:nvSpPr>
        <p:spPr>
          <a:xfrm>
            <a:off x="685800" y="1066800"/>
            <a:ext cx="7772400" cy="4114800"/>
          </a:xfrm>
        </p:spPr>
        <p:txBody>
          <a:bodyPr/>
          <a:lstStyle/>
          <a:p>
            <a:pPr>
              <a:lnSpc>
                <a:spcPct val="90000"/>
              </a:lnSpc>
            </a:pPr>
            <a:r>
              <a:rPr lang="en-US" sz="2800">
                <a:solidFill>
                  <a:srgbClr val="FFFF00"/>
                </a:solidFill>
              </a:rPr>
              <a:t>Remember this is Jeopardy, so where I have written “Answer” this is the prompt the students will see, and where I have “Question” should be the student’s response.</a:t>
            </a:r>
          </a:p>
          <a:p>
            <a:pPr>
              <a:lnSpc>
                <a:spcPct val="90000"/>
              </a:lnSpc>
            </a:pPr>
            <a:r>
              <a:rPr lang="en-US" sz="2800">
                <a:solidFill>
                  <a:srgbClr val="FFFF00"/>
                </a:solidFill>
              </a:rPr>
              <a:t>To enter your questions and answers, click once on the text on the slide, then highlight and just type over what’s there to replace it.  If you hit Delete or Backspace, it sometimes makes the text box disappear. </a:t>
            </a:r>
          </a:p>
          <a:p>
            <a:pPr>
              <a:lnSpc>
                <a:spcPct val="90000"/>
              </a:lnSpc>
            </a:pPr>
            <a:r>
              <a:rPr lang="en-US" sz="2800">
                <a:solidFill>
                  <a:srgbClr val="FFFF00"/>
                </a:solidFill>
              </a:rPr>
              <a:t>When clicking on the slide to move to the next appropriate slide, be sure you see the hand, not the arrow.  </a:t>
            </a:r>
            <a:r>
              <a:rPr lang="en-US" sz="2800" i="1">
                <a:solidFill>
                  <a:srgbClr val="FFFF00"/>
                </a:solidFill>
              </a:rPr>
              <a:t>(If you put your cursor over a text box, it will be an arrow and WILL NOT take you to the right location.)</a:t>
            </a:r>
          </a:p>
          <a:p>
            <a:pPr>
              <a:lnSpc>
                <a:spcPct val="90000"/>
              </a:lnSpc>
            </a:pPr>
            <a:endParaRPr lang="en-US" sz="2800">
              <a:solidFill>
                <a:srgbClr val="FFFF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301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sine?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9218" name="Text Box 2"/>
          <p:cNvSpPr txBox="1">
            <a:spLocks noChangeArrowheads="1"/>
          </p:cNvSpPr>
          <p:nvPr/>
        </p:nvSpPr>
        <p:spPr bwMode="auto">
          <a:xfrm>
            <a:off x="304800" y="1752600"/>
            <a:ext cx="8382000" cy="1189038"/>
          </a:xfrm>
          <a:prstGeom prst="rect">
            <a:avLst/>
          </a:prstGeom>
          <a:noFill/>
          <a:ln w="9525">
            <a:noFill/>
            <a:miter lim="800000"/>
            <a:headEnd/>
            <a:tailEnd/>
          </a:ln>
          <a:effectLst/>
        </p:spPr>
        <p:txBody>
          <a:bodyPr>
            <a:spAutoFit/>
          </a:bodyPr>
          <a:lstStyle/>
          <a:p>
            <a:endParaRPr lang="en-US" sz="7200" b="0"/>
          </a:p>
        </p:txBody>
      </p:sp>
      <p:sp>
        <p:nvSpPr>
          <p:cNvPr id="9220" name="Text Box 4"/>
          <p:cNvSpPr txBox="1">
            <a:spLocks noChangeArrowheads="1"/>
          </p:cNvSpPr>
          <p:nvPr/>
        </p:nvSpPr>
        <p:spPr bwMode="auto">
          <a:xfrm>
            <a:off x="685800" y="1524000"/>
            <a:ext cx="7848600" cy="4524315"/>
          </a:xfrm>
          <a:prstGeom prst="rect">
            <a:avLst/>
          </a:prstGeom>
          <a:noFill/>
          <a:ln w="9525">
            <a:noFill/>
            <a:miter lim="800000"/>
            <a:headEnd/>
            <a:tailEnd/>
          </a:ln>
          <a:effectLst/>
        </p:spPr>
        <p:txBody>
          <a:bodyPr>
            <a:spAutoFit/>
          </a:bodyPr>
          <a:lstStyle/>
          <a:p>
            <a:pPr>
              <a:spcBef>
                <a:spcPct val="50000"/>
              </a:spcBef>
            </a:pPr>
            <a:r>
              <a:rPr lang="en-US" sz="7200" dirty="0" smtClean="0"/>
              <a:t>In a right triangle, this is the ratio of the opposite and adjacent sides.</a:t>
            </a:r>
            <a:endParaRPr lang="en-US" sz="7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4035"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tangent?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838200" y="1066800"/>
            <a:ext cx="7391400" cy="1189038"/>
          </a:xfrm>
          <a:prstGeom prst="rect">
            <a:avLst/>
          </a:prstGeom>
          <a:noFill/>
          <a:ln w="9525">
            <a:noFill/>
            <a:miter lim="800000"/>
            <a:headEnd/>
            <a:tailEnd/>
          </a:ln>
          <a:effectLst/>
        </p:spPr>
        <p:txBody>
          <a:bodyPr>
            <a:spAutoFit/>
          </a:bodyPr>
          <a:lstStyle/>
          <a:p>
            <a:endParaRPr lang="en-US" sz="7200" b="0">
              <a:solidFill>
                <a:schemeClr val="tx1"/>
              </a:solidFill>
            </a:endParaRPr>
          </a:p>
        </p:txBody>
      </p:sp>
      <p:sp>
        <p:nvSpPr>
          <p:cNvPr id="10245" name="AutoShape 5">
            <a:hlinkClick r:id="rId2" action="ppaction://hlinksldjump" highlightClick="1"/>
          </p:cNvPr>
          <p:cNvSpPr>
            <a:spLocks noChangeArrowheads="1"/>
          </p:cNvSpPr>
          <p:nvPr/>
        </p:nvSpPr>
        <p:spPr bwMode="auto">
          <a:xfrm>
            <a:off x="0" y="-53340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0246" name="Text Box 6"/>
          <p:cNvSpPr txBox="1">
            <a:spLocks noChangeArrowheads="1"/>
          </p:cNvSpPr>
          <p:nvPr/>
        </p:nvSpPr>
        <p:spPr bwMode="auto">
          <a:xfrm>
            <a:off x="533400" y="685800"/>
            <a:ext cx="7848600" cy="5678478"/>
          </a:xfrm>
          <a:prstGeom prst="rect">
            <a:avLst/>
          </a:prstGeom>
          <a:noFill/>
          <a:ln w="9525">
            <a:noFill/>
            <a:miter lim="800000"/>
            <a:headEnd/>
            <a:tailEnd/>
          </a:ln>
          <a:effectLst/>
        </p:spPr>
        <p:txBody>
          <a:bodyPr>
            <a:spAutoFit/>
          </a:bodyPr>
          <a:lstStyle/>
          <a:p>
            <a:pPr>
              <a:spcBef>
                <a:spcPct val="50000"/>
              </a:spcBef>
            </a:pPr>
            <a:r>
              <a:rPr lang="en-US" sz="6600" dirty="0" smtClean="0"/>
              <a:t>This is the angle of a right triangle with opposite side </a:t>
            </a:r>
          </a:p>
          <a:p>
            <a:pPr>
              <a:spcBef>
                <a:spcPct val="50000"/>
              </a:spcBef>
            </a:pPr>
            <a:r>
              <a:rPr lang="en-US" sz="6600" dirty="0" smtClean="0"/>
              <a:t>4 m and adjacent side 4 m?</a:t>
            </a:r>
            <a:endParaRPr lang="en-US" sz="6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5059"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45</a:t>
            </a:r>
            <a:r>
              <a:rPr lang="en-US" sz="7200" baseline="30000" dirty="0" smtClean="0"/>
              <a:t>o</a:t>
            </a:r>
            <a:r>
              <a:rPr lang="en-US" sz="7200"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3314" name="Text Box 2"/>
          <p:cNvSpPr txBox="1">
            <a:spLocks noChangeArrowheads="1"/>
          </p:cNvSpPr>
          <p:nvPr/>
        </p:nvSpPr>
        <p:spPr bwMode="auto">
          <a:xfrm>
            <a:off x="914400" y="1905000"/>
            <a:ext cx="7191375" cy="1433513"/>
          </a:xfrm>
          <a:prstGeom prst="rect">
            <a:avLst/>
          </a:prstGeom>
          <a:noFill/>
          <a:ln w="9525">
            <a:noFill/>
            <a:miter lim="800000"/>
            <a:headEnd/>
            <a:tailEnd/>
          </a:ln>
          <a:effectLst/>
        </p:spPr>
        <p:txBody>
          <a:bodyPr>
            <a:spAutoFit/>
          </a:bodyPr>
          <a:lstStyle/>
          <a:p>
            <a:endParaRPr lang="en-US" sz="8800" b="0">
              <a:solidFill>
                <a:schemeClr val="tx1"/>
              </a:solidFill>
            </a:endParaRPr>
          </a:p>
        </p:txBody>
      </p:sp>
      <p:sp>
        <p:nvSpPr>
          <p:cNvPr id="13316" name="Text Box 4"/>
          <p:cNvSpPr txBox="1">
            <a:spLocks noChangeArrowheads="1"/>
          </p:cNvSpPr>
          <p:nvPr/>
        </p:nvSpPr>
        <p:spPr bwMode="auto">
          <a:xfrm>
            <a:off x="533400" y="2057400"/>
            <a:ext cx="7924800" cy="4524315"/>
          </a:xfrm>
          <a:prstGeom prst="rect">
            <a:avLst/>
          </a:prstGeom>
          <a:noFill/>
          <a:ln w="9525">
            <a:noFill/>
            <a:miter lim="800000"/>
            <a:headEnd/>
            <a:tailEnd/>
          </a:ln>
          <a:effectLst/>
        </p:spPr>
        <p:txBody>
          <a:bodyPr>
            <a:spAutoFit/>
          </a:bodyPr>
          <a:lstStyle/>
          <a:p>
            <a:pPr>
              <a:spcBef>
                <a:spcPct val="50000"/>
              </a:spcBef>
            </a:pPr>
            <a:r>
              <a:rPr lang="en-US" sz="7200" dirty="0" smtClean="0"/>
              <a:t>This is something that has a size or magnitude and a direction.</a:t>
            </a:r>
            <a:endParaRPr lang="en-US" sz="7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608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a vector?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4339" name="Text Box 3"/>
          <p:cNvSpPr txBox="1">
            <a:spLocks noChangeArrowheads="1"/>
          </p:cNvSpPr>
          <p:nvPr/>
        </p:nvSpPr>
        <p:spPr bwMode="auto">
          <a:xfrm>
            <a:off x="685800" y="1905000"/>
            <a:ext cx="7696200" cy="4524315"/>
          </a:xfrm>
          <a:prstGeom prst="rect">
            <a:avLst/>
          </a:prstGeom>
          <a:noFill/>
          <a:ln w="9525">
            <a:noFill/>
            <a:miter lim="800000"/>
            <a:headEnd/>
            <a:tailEnd/>
          </a:ln>
          <a:effectLst/>
        </p:spPr>
        <p:txBody>
          <a:bodyPr>
            <a:spAutoFit/>
          </a:bodyPr>
          <a:lstStyle/>
          <a:p>
            <a:pPr>
              <a:spcBef>
                <a:spcPct val="50000"/>
              </a:spcBef>
            </a:pPr>
            <a:r>
              <a:rPr lang="en-US" sz="7200" dirty="0" smtClean="0"/>
              <a:t>This is something that only has a magnitude but not a direction.</a:t>
            </a:r>
            <a:endParaRPr lang="en-US" sz="7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7107"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a scalar?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5363" name="Text Box 3"/>
          <p:cNvSpPr txBox="1">
            <a:spLocks noChangeArrowheads="1"/>
          </p:cNvSpPr>
          <p:nvPr/>
        </p:nvSpPr>
        <p:spPr bwMode="auto">
          <a:xfrm>
            <a:off x="609600" y="1981200"/>
            <a:ext cx="7924800" cy="3416320"/>
          </a:xfrm>
          <a:prstGeom prst="rect">
            <a:avLst/>
          </a:prstGeom>
          <a:noFill/>
          <a:ln w="9525">
            <a:noFill/>
            <a:miter lim="800000"/>
            <a:headEnd/>
            <a:tailEnd/>
          </a:ln>
          <a:effectLst/>
        </p:spPr>
        <p:txBody>
          <a:bodyPr>
            <a:spAutoFit/>
          </a:bodyPr>
          <a:lstStyle/>
          <a:p>
            <a:pPr>
              <a:spcBef>
                <a:spcPct val="50000"/>
              </a:spcBef>
            </a:pPr>
            <a:r>
              <a:rPr lang="en-US" sz="7200" dirty="0" smtClean="0"/>
              <a:t>Of vector or scalar, velocity would be this.</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838200" y="304800"/>
            <a:ext cx="6781800" cy="2667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Jeopardy</a:t>
            </a:r>
          </a:p>
        </p:txBody>
      </p:sp>
      <p:sp>
        <p:nvSpPr>
          <p:cNvPr id="3077" name="Text Box 5"/>
          <p:cNvSpPr txBox="1">
            <a:spLocks noChangeArrowheads="1"/>
          </p:cNvSpPr>
          <p:nvPr/>
        </p:nvSpPr>
        <p:spPr bwMode="auto">
          <a:xfrm>
            <a:off x="381000" y="3200400"/>
            <a:ext cx="8382000" cy="3019425"/>
          </a:xfrm>
          <a:prstGeom prst="rect">
            <a:avLst/>
          </a:prstGeom>
          <a:noFill/>
          <a:ln w="9525">
            <a:noFill/>
            <a:miter lim="800000"/>
            <a:headEnd/>
            <a:tailEnd/>
          </a:ln>
          <a:effectLst/>
        </p:spPr>
        <p:txBody>
          <a:bodyPr>
            <a:spAutoFit/>
          </a:bodyPr>
          <a:lstStyle/>
          <a:p>
            <a:r>
              <a:rPr lang="en-US" sz="4800" b="0"/>
              <a:t>Choose a category.  </a:t>
            </a:r>
          </a:p>
          <a:p>
            <a:r>
              <a:rPr lang="en-US" sz="4800" b="0"/>
              <a:t>You will be given the answer.  </a:t>
            </a:r>
          </a:p>
          <a:p>
            <a:r>
              <a:rPr lang="en-US" sz="4800" b="0"/>
              <a:t>You must give the correct question.</a:t>
            </a:r>
            <a:endParaRPr lang="en-US" b="0">
              <a:solidFill>
                <a:schemeClr val="tx1"/>
              </a:solidFill>
            </a:endParaRPr>
          </a:p>
        </p:txBody>
      </p:sp>
      <p:sp>
        <p:nvSpPr>
          <p:cNvPr id="3079" name="AutoShape 7">
            <a:hlinkClick r:id="rId3" action="ppaction://hlinksldjump" highlightClick="1"/>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p:spPr>
        <p:txBody>
          <a:bodyPr wrap="none" anchor="ctr"/>
          <a:lstStyle/>
          <a:p>
            <a:r>
              <a:rPr lang="en-US">
                <a:solidFill>
                  <a:srgbClr val="FFFF00"/>
                </a:solidFill>
                <a:hlinkClick r:id="rId3" action="ppaction://hlinksldjump"/>
              </a:rPr>
              <a:t>Click to begin.</a:t>
            </a:r>
            <a:endParaRPr lang="en-US"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813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a vector?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6387" name="Text Box 3"/>
          <p:cNvSpPr txBox="1">
            <a:spLocks noChangeArrowheads="1"/>
          </p:cNvSpPr>
          <p:nvPr/>
        </p:nvSpPr>
        <p:spPr bwMode="auto">
          <a:xfrm>
            <a:off x="457200" y="990600"/>
            <a:ext cx="8001000" cy="5632311"/>
          </a:xfrm>
          <a:prstGeom prst="rect">
            <a:avLst/>
          </a:prstGeom>
          <a:noFill/>
          <a:ln w="9525">
            <a:noFill/>
            <a:miter lim="800000"/>
            <a:headEnd/>
            <a:tailEnd/>
          </a:ln>
          <a:effectLst/>
        </p:spPr>
        <p:txBody>
          <a:bodyPr>
            <a:spAutoFit/>
          </a:bodyPr>
          <a:lstStyle/>
          <a:p>
            <a:pPr>
              <a:spcBef>
                <a:spcPct val="50000"/>
              </a:spcBef>
            </a:pPr>
            <a:r>
              <a:rPr lang="en-US" sz="7200" dirty="0" smtClean="0"/>
              <a:t>If </a:t>
            </a:r>
            <a:r>
              <a:rPr lang="en-US" sz="7200" dirty="0" err="1" smtClean="0"/>
              <a:t>V</a:t>
            </a:r>
            <a:r>
              <a:rPr lang="en-US" sz="7200" baseline="-25000" dirty="0" err="1" smtClean="0"/>
              <a:t>car</a:t>
            </a:r>
            <a:r>
              <a:rPr lang="en-US" sz="7200" dirty="0" smtClean="0"/>
              <a:t> is the velocity of a car, this would be the velocity when the speed is cut in half.</a:t>
            </a:r>
            <a:endParaRPr lang="en-US" sz="7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9155"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(½)</a:t>
            </a:r>
            <a:r>
              <a:rPr lang="en-US" sz="7200" dirty="0" err="1" smtClean="0"/>
              <a:t>V</a:t>
            </a:r>
            <a:r>
              <a:rPr lang="en-US" sz="7200" baseline="-25000" dirty="0" err="1" smtClean="0"/>
              <a:t>car</a:t>
            </a:r>
            <a:r>
              <a:rPr lang="en-US" sz="7200"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7411" name="Text Box 3"/>
          <p:cNvSpPr txBox="1">
            <a:spLocks noChangeArrowheads="1"/>
          </p:cNvSpPr>
          <p:nvPr/>
        </p:nvSpPr>
        <p:spPr bwMode="auto">
          <a:xfrm>
            <a:off x="533400" y="914400"/>
            <a:ext cx="8077200" cy="5632311"/>
          </a:xfrm>
          <a:prstGeom prst="rect">
            <a:avLst/>
          </a:prstGeom>
          <a:noFill/>
          <a:ln w="9525">
            <a:noFill/>
            <a:miter lim="800000"/>
            <a:headEnd/>
            <a:tailEnd/>
          </a:ln>
          <a:effectLst/>
        </p:spPr>
        <p:txBody>
          <a:bodyPr>
            <a:spAutoFit/>
          </a:bodyPr>
          <a:lstStyle/>
          <a:p>
            <a:pPr>
              <a:spcBef>
                <a:spcPct val="50000"/>
              </a:spcBef>
            </a:pPr>
            <a:r>
              <a:rPr lang="en-US" sz="7200" dirty="0" smtClean="0"/>
              <a:t>Of vector or scalar, this is what you get when you multiply a vector times a scalar.</a:t>
            </a:r>
            <a:endParaRPr lang="en-US" sz="7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0179" name="Text Box 3"/>
          <p:cNvSpPr txBox="1">
            <a:spLocks noChangeArrowheads="1"/>
          </p:cNvSpPr>
          <p:nvPr/>
        </p:nvSpPr>
        <p:spPr bwMode="auto">
          <a:xfrm>
            <a:off x="685800" y="2133600"/>
            <a:ext cx="7848600" cy="1200329"/>
          </a:xfrm>
          <a:prstGeom prst="rect">
            <a:avLst/>
          </a:prstGeom>
          <a:noFill/>
          <a:ln w="9525">
            <a:noFill/>
            <a:miter lim="800000"/>
            <a:headEnd/>
            <a:tailEnd/>
          </a:ln>
          <a:effectLst/>
        </p:spPr>
        <p:txBody>
          <a:bodyPr>
            <a:spAutoFit/>
          </a:bodyPr>
          <a:lstStyle/>
          <a:p>
            <a:pPr>
              <a:spcBef>
                <a:spcPct val="50000"/>
              </a:spcBef>
            </a:pPr>
            <a:r>
              <a:rPr lang="en-US" sz="7200" dirty="0" smtClean="0"/>
              <a:t>What is a vector?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8435" name="Text Box 3"/>
          <p:cNvSpPr txBox="1">
            <a:spLocks noChangeArrowheads="1"/>
          </p:cNvSpPr>
          <p:nvPr/>
        </p:nvSpPr>
        <p:spPr bwMode="auto">
          <a:xfrm>
            <a:off x="609600" y="914400"/>
            <a:ext cx="7924800" cy="5632311"/>
          </a:xfrm>
          <a:prstGeom prst="rect">
            <a:avLst/>
          </a:prstGeom>
          <a:noFill/>
          <a:ln w="9525">
            <a:noFill/>
            <a:miter lim="800000"/>
            <a:headEnd/>
            <a:tailEnd/>
          </a:ln>
          <a:effectLst/>
        </p:spPr>
        <p:txBody>
          <a:bodyPr>
            <a:spAutoFit/>
          </a:bodyPr>
          <a:lstStyle/>
          <a:p>
            <a:pPr>
              <a:spcBef>
                <a:spcPct val="50000"/>
              </a:spcBef>
            </a:pPr>
            <a:r>
              <a:rPr lang="en-US" sz="7200" dirty="0" smtClean="0"/>
              <a:t>A person who walked 2 m north and 2 m south would have this displacement.</a:t>
            </a:r>
            <a:endParaRPr lang="en-US" sz="7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120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19460" name="Text Box 4"/>
          <p:cNvSpPr txBox="1">
            <a:spLocks noChangeArrowheads="1"/>
          </p:cNvSpPr>
          <p:nvPr/>
        </p:nvSpPr>
        <p:spPr bwMode="auto">
          <a:xfrm>
            <a:off x="533400" y="685800"/>
            <a:ext cx="8001000" cy="5632311"/>
          </a:xfrm>
          <a:prstGeom prst="rect">
            <a:avLst/>
          </a:prstGeom>
          <a:noFill/>
          <a:ln w="9525">
            <a:noFill/>
            <a:miter lim="800000"/>
            <a:headEnd/>
            <a:tailEnd/>
          </a:ln>
          <a:effectLst/>
        </p:spPr>
        <p:txBody>
          <a:bodyPr>
            <a:spAutoFit/>
          </a:bodyPr>
          <a:lstStyle/>
          <a:p>
            <a:pPr>
              <a:spcBef>
                <a:spcPct val="50000"/>
              </a:spcBef>
            </a:pPr>
            <a:r>
              <a:rPr lang="en-US" sz="7200" dirty="0" smtClean="0"/>
              <a:t>A person who walked 6 m north and 8 m east will be this far away from the start.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2227"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10 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0483" name="Text Box 3"/>
          <p:cNvSpPr txBox="1">
            <a:spLocks noChangeArrowheads="1"/>
          </p:cNvSpPr>
          <p:nvPr/>
        </p:nvSpPr>
        <p:spPr bwMode="auto">
          <a:xfrm>
            <a:off x="609600" y="685800"/>
            <a:ext cx="7924800" cy="5678478"/>
          </a:xfrm>
          <a:prstGeom prst="rect">
            <a:avLst/>
          </a:prstGeom>
          <a:noFill/>
          <a:ln w="9525">
            <a:noFill/>
            <a:miter lim="800000"/>
            <a:headEnd/>
            <a:tailEnd/>
          </a:ln>
          <a:effectLst/>
        </p:spPr>
        <p:txBody>
          <a:bodyPr>
            <a:spAutoFit/>
          </a:bodyPr>
          <a:lstStyle/>
          <a:p>
            <a:pPr>
              <a:spcBef>
                <a:spcPct val="50000"/>
              </a:spcBef>
            </a:pPr>
            <a:r>
              <a:rPr lang="en-US" sz="6600" dirty="0" smtClean="0"/>
              <a:t>A person who walks 3 m north,</a:t>
            </a:r>
          </a:p>
          <a:p>
            <a:pPr>
              <a:spcBef>
                <a:spcPct val="50000"/>
              </a:spcBef>
            </a:pPr>
            <a:r>
              <a:rPr lang="en-US" sz="6600" dirty="0" smtClean="0"/>
              <a:t> 3 m east, then 1 m north will be this far away from the start. </a:t>
            </a:r>
            <a:endParaRPr lang="en-US"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descr="Shingle"/>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5125" name="WordArt 5" descr="Shingle">
            <a:hlinkClick r:id="rId3" action="ppaction://hlinksldjump"/>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r>
              <a:rPr lang="en-US"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a:rPr>
              <a:t>Choose a point value.</a:t>
            </a:r>
          </a:p>
        </p:txBody>
      </p:sp>
      <p:sp>
        <p:nvSpPr>
          <p:cNvPr id="5130" name="AutoShape 10">
            <a:hlinkClick r:id="rId4" action="ppaction://hlinksldjump" highlightClick="1"/>
          </p:cNvPr>
          <p:cNvSpPr>
            <a:spLocks noChangeArrowheads="1"/>
          </p:cNvSpPr>
          <p:nvPr/>
        </p:nvSpPr>
        <p:spPr bwMode="auto">
          <a:xfrm>
            <a:off x="5562600" y="4724400"/>
            <a:ext cx="2971800" cy="17526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131" name="Text Box 11"/>
          <p:cNvSpPr txBox="1">
            <a:spLocks noChangeArrowheads="1"/>
          </p:cNvSpPr>
          <p:nvPr/>
        </p:nvSpPr>
        <p:spPr bwMode="auto">
          <a:xfrm>
            <a:off x="5791200" y="5105400"/>
            <a:ext cx="2514600" cy="946150"/>
          </a:xfrm>
          <a:prstGeom prst="rect">
            <a:avLst/>
          </a:prstGeom>
          <a:noFill/>
          <a:ln w="9525">
            <a:noFill/>
            <a:miter lim="800000"/>
            <a:headEnd/>
            <a:tailEnd/>
          </a:ln>
          <a:effectLst/>
        </p:spPr>
        <p:txBody>
          <a:bodyPr>
            <a:spAutoFit/>
          </a:bodyPr>
          <a:lstStyle/>
          <a:p>
            <a:pPr>
              <a:spcBef>
                <a:spcPct val="50000"/>
              </a:spcBef>
            </a:pPr>
            <a:r>
              <a:rPr lang="en-US" sz="2800">
                <a:hlinkClick r:id="rId4" action="ppaction://hlinksldjump"/>
              </a:rPr>
              <a:t>Click here for Final Jeopardy</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5123"/>
                                        </p:tgtEl>
                                        <p:attrNameLst>
                                          <p:attrName>style.visibility</p:attrName>
                                        </p:attrNameLst>
                                      </p:cBhvr>
                                      <p:to>
                                        <p:strVal val="visible"/>
                                      </p:to>
                                    </p:set>
                                  </p:childTnLst>
                                </p:cTn>
                              </p:par>
                            </p:childTnLst>
                          </p:cTn>
                        </p:par>
                        <p:par>
                          <p:cTn id="7" fill="hold">
                            <p:stCondLst>
                              <p:cond delay="1500"/>
                            </p:stCondLst>
                            <p:childTnLst>
                              <p:par>
                                <p:cTn id="8" presetID="3" presetClass="entr" presetSubtype="0" fill="hold" grpId="0" nodeType="afterEffect">
                                  <p:stCondLst>
                                    <p:cond delay="1000"/>
                                  </p:stCondLst>
                                  <p:childTnLst>
                                    <p:set>
                                      <p:cBhvr>
                                        <p:cTn id="9"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3251"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5 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1507" name="Text Box 3"/>
          <p:cNvSpPr txBox="1">
            <a:spLocks noChangeArrowheads="1"/>
          </p:cNvSpPr>
          <p:nvPr/>
        </p:nvSpPr>
        <p:spPr bwMode="auto">
          <a:xfrm>
            <a:off x="533400" y="304800"/>
            <a:ext cx="8077200" cy="6186309"/>
          </a:xfrm>
          <a:prstGeom prst="rect">
            <a:avLst/>
          </a:prstGeom>
          <a:noFill/>
          <a:ln w="9525">
            <a:noFill/>
            <a:miter lim="800000"/>
            <a:headEnd/>
            <a:tailEnd/>
          </a:ln>
          <a:effectLst/>
        </p:spPr>
        <p:txBody>
          <a:bodyPr>
            <a:spAutoFit/>
          </a:bodyPr>
          <a:lstStyle/>
          <a:p>
            <a:pPr>
              <a:spcBef>
                <a:spcPct val="50000"/>
              </a:spcBef>
            </a:pPr>
            <a:r>
              <a:rPr lang="en-US" sz="6600" dirty="0" smtClean="0"/>
              <a:t>If a toy rolls up a hill with a 30</a:t>
            </a:r>
            <a:r>
              <a:rPr lang="en-US" sz="6600" baseline="30000" dirty="0" smtClean="0"/>
              <a:t>o</a:t>
            </a:r>
            <a:r>
              <a:rPr lang="en-US" sz="6600" dirty="0" smtClean="0"/>
              <a:t> incline for 3 m, this is how much higher the toy is vertically from where it started.</a:t>
            </a:r>
            <a:endParaRPr lang="en-US" sz="6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4275"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1.5 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2531" name="Text Box 3"/>
          <p:cNvSpPr txBox="1">
            <a:spLocks noChangeArrowheads="1"/>
          </p:cNvSpPr>
          <p:nvPr/>
        </p:nvSpPr>
        <p:spPr bwMode="auto">
          <a:xfrm>
            <a:off x="533400" y="1752600"/>
            <a:ext cx="8077200" cy="4708981"/>
          </a:xfrm>
          <a:prstGeom prst="rect">
            <a:avLst/>
          </a:prstGeom>
          <a:noFill/>
          <a:ln w="9525">
            <a:noFill/>
            <a:miter lim="800000"/>
            <a:headEnd/>
            <a:tailEnd/>
          </a:ln>
          <a:effectLst/>
        </p:spPr>
        <p:txBody>
          <a:bodyPr>
            <a:spAutoFit/>
          </a:bodyPr>
          <a:lstStyle/>
          <a:p>
            <a:pPr>
              <a:spcBef>
                <a:spcPct val="50000"/>
              </a:spcBef>
            </a:pPr>
            <a:r>
              <a:rPr lang="en-US" sz="6000" dirty="0" smtClean="0"/>
              <a:t>A vector that extends horizontally 5 meters and vertically 5 meters makes this angle with the horizontal.</a:t>
            </a:r>
            <a:endParaRPr lang="en-US" sz="6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5299"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45</a:t>
            </a:r>
            <a:r>
              <a:rPr lang="en-US" sz="7200" baseline="30000" dirty="0" smtClean="0"/>
              <a:t>o</a:t>
            </a:r>
            <a:r>
              <a:rPr lang="en-US" sz="7200" dirty="0" smtClean="0"/>
              <a: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3555" name="Text Box 3"/>
          <p:cNvSpPr txBox="1">
            <a:spLocks noChangeArrowheads="1"/>
          </p:cNvSpPr>
          <p:nvPr/>
        </p:nvSpPr>
        <p:spPr bwMode="auto">
          <a:xfrm>
            <a:off x="609600" y="685800"/>
            <a:ext cx="7848600" cy="5632311"/>
          </a:xfrm>
          <a:prstGeom prst="rect">
            <a:avLst/>
          </a:prstGeom>
          <a:noFill/>
          <a:ln w="9525">
            <a:noFill/>
            <a:miter lim="800000"/>
            <a:headEnd/>
            <a:tailEnd/>
          </a:ln>
          <a:effectLst/>
        </p:spPr>
        <p:txBody>
          <a:bodyPr>
            <a:spAutoFit/>
          </a:bodyPr>
          <a:lstStyle/>
          <a:p>
            <a:pPr>
              <a:spcBef>
                <a:spcPct val="50000"/>
              </a:spcBef>
            </a:pPr>
            <a:r>
              <a:rPr lang="en-US" sz="7200" dirty="0" smtClean="0"/>
              <a:t>This is an object that moves in 2 dimensions under the influence of gravity?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632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 projectile?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4579" name="Text Box 3"/>
          <p:cNvSpPr txBox="1">
            <a:spLocks noChangeArrowheads="1"/>
          </p:cNvSpPr>
          <p:nvPr/>
        </p:nvSpPr>
        <p:spPr bwMode="auto">
          <a:xfrm>
            <a:off x="609600" y="19050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This is the shape of a projectile’s path.</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7347"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 parabola?</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5603" name="Text Box 3"/>
          <p:cNvSpPr txBox="1">
            <a:spLocks noChangeArrowheads="1"/>
          </p:cNvSpPr>
          <p:nvPr/>
        </p:nvSpPr>
        <p:spPr bwMode="auto">
          <a:xfrm>
            <a:off x="762000" y="1295400"/>
            <a:ext cx="7620000" cy="3785652"/>
          </a:xfrm>
          <a:prstGeom prst="rect">
            <a:avLst/>
          </a:prstGeom>
          <a:noFill/>
          <a:ln w="9525">
            <a:noFill/>
            <a:miter lim="800000"/>
            <a:headEnd/>
            <a:tailEnd/>
          </a:ln>
          <a:effectLst/>
        </p:spPr>
        <p:txBody>
          <a:bodyPr>
            <a:spAutoFit/>
          </a:bodyPr>
          <a:lstStyle/>
          <a:p>
            <a:pPr>
              <a:spcBef>
                <a:spcPct val="50000"/>
              </a:spcBef>
            </a:pPr>
            <a:r>
              <a:rPr lang="en-US" sz="6000" dirty="0" smtClean="0"/>
              <a:t>Of constant velocity or constant acceleration, this describes the x-motion of a projectile.</a:t>
            </a:r>
            <a:endParaRPr lang="en-US"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rId3" action="ppaction://hlinksldjump" highlightClick="1"/>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Despicable Me</a:t>
            </a:r>
          </a:p>
          <a:p>
            <a:r>
              <a:rPr lang="en-US" dirty="0" smtClean="0"/>
              <a:t>Villain </a:t>
            </a:r>
          </a:p>
        </p:txBody>
      </p:sp>
      <p:sp>
        <p:nvSpPr>
          <p:cNvPr id="2074" name="AutoShape 26">
            <a:hlinkClick r:id="rId3" action="ppaction://hlinksldjump" highlightClick="1"/>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Angry Birds</a:t>
            </a:r>
          </a:p>
          <a:p>
            <a:r>
              <a:rPr lang="en-US" dirty="0" smtClean="0"/>
              <a:t>Get Around</a:t>
            </a:r>
            <a:endParaRPr lang="en-US" b="0" dirty="0">
              <a:solidFill>
                <a:schemeClr val="tx1"/>
              </a:solidFill>
            </a:endParaRPr>
          </a:p>
        </p:txBody>
      </p:sp>
      <p:sp>
        <p:nvSpPr>
          <p:cNvPr id="2075" name="AutoShape 27">
            <a:hlinkClick r:id="rId3" action="ppaction://hlinksldjump" highlightClick="1"/>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Everything’s </a:t>
            </a:r>
          </a:p>
          <a:p>
            <a:r>
              <a:rPr lang="en-US" smtClean="0"/>
              <a:t>Relative</a:t>
            </a:r>
            <a:endParaRPr lang="en-US" dirty="0"/>
          </a:p>
        </p:txBody>
      </p:sp>
      <p:sp>
        <p:nvSpPr>
          <p:cNvPr id="2077" name="AutoShape 29">
            <a:hlinkClick r:id="" action="ppaction://noaction" highlightClick="1"/>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4" action="ppaction://hlinksldjump"/>
              </a:rPr>
              <a:t>10 Point</a:t>
            </a:r>
            <a:endParaRPr lang="en-US" b="0">
              <a:solidFill>
                <a:schemeClr val="tx1"/>
              </a:solidFill>
            </a:endParaRPr>
          </a:p>
        </p:txBody>
      </p:sp>
      <p:sp>
        <p:nvSpPr>
          <p:cNvPr id="2078" name="AutoShape 30">
            <a:hlinkClick r:id="" action="ppaction://noaction" highlightClick="1"/>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5" action="ppaction://hlinksldjump"/>
              </a:rPr>
              <a:t>20 Points</a:t>
            </a:r>
            <a:endParaRPr lang="en-US"/>
          </a:p>
        </p:txBody>
      </p:sp>
      <p:sp>
        <p:nvSpPr>
          <p:cNvPr id="2079" name="AutoShape 31">
            <a:hlinkClick r:id="" action="ppaction://noaction" highlightClick="1"/>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6" action="ppaction://hlinksldjump"/>
              </a:rPr>
              <a:t>30 Points</a:t>
            </a:r>
            <a:endParaRPr lang="en-US"/>
          </a:p>
        </p:txBody>
      </p:sp>
      <p:sp>
        <p:nvSpPr>
          <p:cNvPr id="2080" name="AutoShape 32">
            <a:hlinkClick r:id="" action="ppaction://noaction" highlightClick="1"/>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7" action="ppaction://hlinksldjump"/>
              </a:rPr>
              <a:t>40 Points</a:t>
            </a:r>
            <a:endParaRPr lang="en-US"/>
          </a:p>
        </p:txBody>
      </p:sp>
      <p:sp>
        <p:nvSpPr>
          <p:cNvPr id="2081" name="AutoShape 33">
            <a:hlinkClick r:id="" action="ppaction://noaction" highlightClick="1"/>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8" action="ppaction://hlinksldjump"/>
              </a:rPr>
              <a:t>50 Points</a:t>
            </a:r>
            <a:endParaRPr lang="en-US"/>
          </a:p>
        </p:txBody>
      </p:sp>
      <p:sp>
        <p:nvSpPr>
          <p:cNvPr id="2082" name="AutoShape 34">
            <a:hlinkClick r:id="" action="ppaction://noaction" highlightClick="1"/>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9" action="ppaction://hlinksldjump"/>
              </a:rPr>
              <a:t>10 Point</a:t>
            </a:r>
            <a:endParaRPr lang="en-US"/>
          </a:p>
        </p:txBody>
      </p:sp>
      <p:sp>
        <p:nvSpPr>
          <p:cNvPr id="2083" name="AutoShape 35">
            <a:hlinkClick r:id="" action="ppaction://noaction" highlightClick="1"/>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0" action="ppaction://hlinksldjump"/>
              </a:rPr>
              <a:t>10 Point</a:t>
            </a:r>
            <a:endParaRPr lang="en-US"/>
          </a:p>
        </p:txBody>
      </p:sp>
      <p:sp>
        <p:nvSpPr>
          <p:cNvPr id="2084" name="AutoShape 36">
            <a:hlinkClick r:id="" action="ppaction://noaction" highlightClick="1"/>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1" action="ppaction://hlinksldjump"/>
              </a:rPr>
              <a:t>10 Point</a:t>
            </a:r>
            <a:endParaRPr lang="en-US"/>
          </a:p>
        </p:txBody>
      </p:sp>
      <p:sp>
        <p:nvSpPr>
          <p:cNvPr id="2085" name="AutoShape 37">
            <a:hlinkClick r:id="" action="ppaction://noaction" highlightClick="1"/>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2" action="ppaction://hlinksldjump"/>
              </a:rPr>
              <a:t>10 Point</a:t>
            </a:r>
            <a:endParaRPr lang="en-US"/>
          </a:p>
        </p:txBody>
      </p:sp>
      <p:sp>
        <p:nvSpPr>
          <p:cNvPr id="2087" name="AutoShape 39">
            <a:hlinkClick r:id="" action="ppaction://noaction" highlightClick="1"/>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3" action="ppaction://hlinksldjump"/>
              </a:rPr>
              <a:t>20 Points</a:t>
            </a:r>
            <a:endParaRPr lang="en-US"/>
          </a:p>
        </p:txBody>
      </p:sp>
      <p:sp>
        <p:nvSpPr>
          <p:cNvPr id="2088" name="AutoShape 40">
            <a:hlinkClick r:id="" action="ppaction://noaction" highlightClick="1"/>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4" action="ppaction://hlinksldjump"/>
              </a:rPr>
              <a:t>20 Points</a:t>
            </a:r>
            <a:endParaRPr lang="en-US"/>
          </a:p>
        </p:txBody>
      </p:sp>
      <p:sp>
        <p:nvSpPr>
          <p:cNvPr id="2089" name="AutoShape 41">
            <a:hlinkClick r:id="" action="ppaction://noaction" highlightClick="1"/>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5" action="ppaction://hlinksldjump"/>
              </a:rPr>
              <a:t>20 Points</a:t>
            </a:r>
            <a:endParaRPr lang="en-US"/>
          </a:p>
        </p:txBody>
      </p:sp>
      <p:sp>
        <p:nvSpPr>
          <p:cNvPr id="2090" name="AutoShape 42">
            <a:hlinkClick r:id="" action="ppaction://noaction" highlightClick="1"/>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6" action="ppaction://hlinksldjump"/>
              </a:rPr>
              <a:t>20 Points</a:t>
            </a:r>
            <a:endParaRPr lang="en-US"/>
          </a:p>
        </p:txBody>
      </p:sp>
      <p:sp>
        <p:nvSpPr>
          <p:cNvPr id="2092" name="AutoShape 44">
            <a:hlinkClick r:id="" action="ppaction://noaction" highlightClick="1"/>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7" action="ppaction://hlinksldjump"/>
              </a:rPr>
              <a:t>30 Points</a:t>
            </a:r>
            <a:endParaRPr lang="en-US"/>
          </a:p>
        </p:txBody>
      </p:sp>
      <p:sp>
        <p:nvSpPr>
          <p:cNvPr id="2093" name="AutoShape 45">
            <a:hlinkClick r:id="" action="ppaction://noaction" highlightClick="1"/>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a:hlinkClick r:id="rId18" action="ppaction://hlinksldjump"/>
              </a:rPr>
              <a:t>40 Points</a:t>
            </a:r>
            <a:endParaRPr lang="en-US" dirty="0"/>
          </a:p>
        </p:txBody>
      </p:sp>
      <p:sp>
        <p:nvSpPr>
          <p:cNvPr id="2094" name="AutoShape 46">
            <a:hlinkClick r:id="" action="ppaction://noaction" highlightClick="1"/>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19" action="ppaction://hlinksldjump"/>
              </a:rPr>
              <a:t>50 Points</a:t>
            </a:r>
            <a:endParaRPr lang="en-US"/>
          </a:p>
        </p:txBody>
      </p:sp>
      <p:sp>
        <p:nvSpPr>
          <p:cNvPr id="2095" name="AutoShape 47">
            <a:hlinkClick r:id="" action="ppaction://noaction" highlightClick="1"/>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0" action="ppaction://hlinksldjump"/>
              </a:rPr>
              <a:t>30 Points</a:t>
            </a:r>
            <a:endParaRPr lang="en-US"/>
          </a:p>
        </p:txBody>
      </p:sp>
      <p:sp>
        <p:nvSpPr>
          <p:cNvPr id="2096" name="AutoShape 48">
            <a:hlinkClick r:id="" action="ppaction://noaction" highlightClick="1"/>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1" action="ppaction://hlinksldjump"/>
              </a:rPr>
              <a:t>30 Points</a:t>
            </a:r>
            <a:endParaRPr lang="en-US"/>
          </a:p>
        </p:txBody>
      </p:sp>
      <p:sp>
        <p:nvSpPr>
          <p:cNvPr id="2097" name="AutoShape 49">
            <a:hlinkClick r:id="" action="ppaction://noaction" highlightClick="1"/>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2" action="ppaction://hlinksldjump"/>
              </a:rPr>
              <a:t>30 Points</a:t>
            </a:r>
            <a:endParaRPr lang="en-US"/>
          </a:p>
        </p:txBody>
      </p:sp>
      <p:sp>
        <p:nvSpPr>
          <p:cNvPr id="2099" name="AutoShape 51">
            <a:hlinkClick r:id="" action="ppaction://noaction" highlightClick="1"/>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3" action="ppaction://hlinksldjump"/>
              </a:rPr>
              <a:t>40 Points</a:t>
            </a:r>
            <a:endParaRPr lang="en-US"/>
          </a:p>
        </p:txBody>
      </p:sp>
      <p:sp>
        <p:nvSpPr>
          <p:cNvPr id="2100" name="AutoShape 52">
            <a:hlinkClick r:id="" action="ppaction://noaction" highlightClick="1"/>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4" action="ppaction://hlinksldjump"/>
              </a:rPr>
              <a:t>40 Points</a:t>
            </a:r>
            <a:endParaRPr lang="en-US"/>
          </a:p>
        </p:txBody>
      </p:sp>
      <p:sp>
        <p:nvSpPr>
          <p:cNvPr id="2101" name="AutoShape 53">
            <a:hlinkClick r:id="" action="ppaction://noaction" highlightClick="1"/>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5" action="ppaction://hlinksldjump"/>
              </a:rPr>
              <a:t>40 Points</a:t>
            </a:r>
            <a:endParaRPr lang="en-US"/>
          </a:p>
        </p:txBody>
      </p:sp>
      <p:sp>
        <p:nvSpPr>
          <p:cNvPr id="2103" name="AutoShape 55">
            <a:hlinkClick r:id="" action="ppaction://noaction" highlightClick="1"/>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6" action="ppaction://hlinksldjump"/>
              </a:rPr>
              <a:t>50 Points</a:t>
            </a:r>
            <a:endParaRPr lang="en-US"/>
          </a:p>
        </p:txBody>
      </p:sp>
      <p:sp>
        <p:nvSpPr>
          <p:cNvPr id="2104" name="AutoShape 56">
            <a:hlinkClick r:id="" action="ppaction://noaction" highlightClick="1"/>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7" action="ppaction://hlinksldjump"/>
              </a:rPr>
              <a:t>50 Points</a:t>
            </a:r>
            <a:endParaRPr lang="en-US"/>
          </a:p>
        </p:txBody>
      </p:sp>
      <p:sp>
        <p:nvSpPr>
          <p:cNvPr id="2105" name="AutoShape 57">
            <a:hlinkClick r:id="" action="ppaction://noaction" highlightClick="1"/>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a:hlinkClick r:id="rId28" action="ppaction://hlinksldjump"/>
              </a:rPr>
              <a:t>50 Points</a:t>
            </a:r>
            <a:endParaRPr lang="en-US"/>
          </a:p>
        </p:txBody>
      </p:sp>
      <p:sp>
        <p:nvSpPr>
          <p:cNvPr id="2108" name="AutoShape 60">
            <a:hlinkClick r:id="rId3" action="ppaction://hlinksldjump" highlightClick="1"/>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Working with</a:t>
            </a:r>
          </a:p>
          <a:p>
            <a:r>
              <a:rPr lang="en-US" dirty="0" smtClean="0"/>
              <a:t>Vectors</a:t>
            </a:r>
            <a:endParaRPr lang="en-US" b="0" dirty="0">
              <a:solidFill>
                <a:schemeClr val="tx1"/>
              </a:solidFill>
            </a:endParaRPr>
          </a:p>
        </p:txBody>
      </p:sp>
      <p:pic>
        <p:nvPicPr>
          <p:cNvPr id="2109" name="Picture 61">
            <a:hlinkClick r:id="" action="ppaction://media"/>
          </p:cNvPr>
          <p:cNvPicPr>
            <a:picLocks noRot="1" noChangeAspect="1" noChangeArrowheads="1"/>
          </p:cNvPicPr>
          <p:nvPr>
            <a:wavAudioFile r:embed="rId1" name="boardfill[2].wav"/>
          </p:nvPr>
        </p:nvPicPr>
        <p:blipFill>
          <a:blip r:embed="rId29" cstate="print"/>
          <a:srcRect/>
          <a:stretch>
            <a:fillRect/>
          </a:stretch>
        </p:blipFill>
        <p:spPr bwMode="auto">
          <a:xfrm>
            <a:off x="685800" y="228600"/>
            <a:ext cx="304800" cy="304800"/>
          </a:xfrm>
          <a:prstGeom prst="rect">
            <a:avLst/>
          </a:prstGeom>
          <a:noFill/>
        </p:spPr>
      </p:pic>
      <p:sp>
        <p:nvSpPr>
          <p:cNvPr id="2071" name="AutoShape 23">
            <a:hlinkClick r:id="rId3" action="ppaction://hlinksldjump" highlightClick="1"/>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p:spPr>
        <p:txBody>
          <a:bodyPr wrap="none" anchor="ctr"/>
          <a:lstStyle/>
          <a:p>
            <a:r>
              <a:rPr lang="en-US" dirty="0" smtClean="0"/>
              <a:t>Trig.</a:t>
            </a:r>
            <a:endParaRPr lang="en-US" b="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8371"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constant velocity?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6627" name="Text Box 3"/>
          <p:cNvSpPr txBox="1">
            <a:spLocks noChangeArrowheads="1"/>
          </p:cNvSpPr>
          <p:nvPr/>
        </p:nvSpPr>
        <p:spPr bwMode="auto">
          <a:xfrm>
            <a:off x="533400" y="1981200"/>
            <a:ext cx="8153400" cy="4524315"/>
          </a:xfrm>
          <a:prstGeom prst="rect">
            <a:avLst/>
          </a:prstGeom>
          <a:noFill/>
          <a:ln w="9525">
            <a:noFill/>
            <a:miter lim="800000"/>
            <a:headEnd/>
            <a:tailEnd/>
          </a:ln>
          <a:effectLst/>
        </p:spPr>
        <p:txBody>
          <a:bodyPr>
            <a:spAutoFit/>
          </a:bodyPr>
          <a:lstStyle/>
          <a:p>
            <a:pPr>
              <a:spcBef>
                <a:spcPct val="50000"/>
              </a:spcBef>
            </a:pPr>
            <a:r>
              <a:rPr lang="en-US" sz="7200" dirty="0" smtClean="0"/>
              <a:t>This component of a projectile’s motion is identical to free-fall.</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59395"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the vertical or y component?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7651" name="Text Box 3"/>
          <p:cNvSpPr txBox="1">
            <a:spLocks noChangeArrowheads="1"/>
          </p:cNvSpPr>
          <p:nvPr/>
        </p:nvSpPr>
        <p:spPr bwMode="auto">
          <a:xfrm>
            <a:off x="685800" y="762000"/>
            <a:ext cx="7924800" cy="6186309"/>
          </a:xfrm>
          <a:prstGeom prst="rect">
            <a:avLst/>
          </a:prstGeom>
          <a:noFill/>
          <a:ln w="9525">
            <a:noFill/>
            <a:miter lim="800000"/>
            <a:headEnd/>
            <a:tailEnd/>
          </a:ln>
          <a:effectLst/>
        </p:spPr>
        <p:txBody>
          <a:bodyPr>
            <a:spAutoFit/>
          </a:bodyPr>
          <a:lstStyle/>
          <a:p>
            <a:pPr>
              <a:spcBef>
                <a:spcPct val="50000"/>
              </a:spcBef>
            </a:pPr>
            <a:r>
              <a:rPr lang="en-US" sz="6600" dirty="0" smtClean="0"/>
              <a:t>If a projectile is launched horizontally at 6 m/s and lands 3 seconds later, this is how far it went horizontally.</a:t>
            </a:r>
            <a:endParaRPr lang="en-US" sz="6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0419"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18 meters?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8675" name="Text Box 3"/>
          <p:cNvSpPr txBox="1">
            <a:spLocks noChangeArrowheads="1"/>
          </p:cNvSpPr>
          <p:nvPr/>
        </p:nvSpPr>
        <p:spPr bwMode="auto">
          <a:xfrm>
            <a:off x="685800" y="685800"/>
            <a:ext cx="7772400" cy="5632311"/>
          </a:xfrm>
          <a:prstGeom prst="rect">
            <a:avLst/>
          </a:prstGeom>
          <a:noFill/>
          <a:ln w="9525">
            <a:noFill/>
            <a:miter lim="800000"/>
            <a:headEnd/>
            <a:tailEnd/>
          </a:ln>
          <a:effectLst/>
        </p:spPr>
        <p:txBody>
          <a:bodyPr>
            <a:spAutoFit/>
          </a:bodyPr>
          <a:lstStyle/>
          <a:p>
            <a:pPr>
              <a:spcBef>
                <a:spcPct val="50000"/>
              </a:spcBef>
            </a:pPr>
            <a:r>
              <a:rPr lang="en-US" sz="6000" dirty="0" smtClean="0"/>
              <a:t>If a toy plane has an airspeed of 25 m/s, and the wind blows in the same direction at 5 m/s, this is the groundspeed.</a:t>
            </a:r>
            <a:endParaRPr lang="en-US" sz="6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4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30 m/s?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29699" name="Text Box 3"/>
          <p:cNvSpPr txBox="1">
            <a:spLocks noChangeArrowheads="1"/>
          </p:cNvSpPr>
          <p:nvPr/>
        </p:nvSpPr>
        <p:spPr bwMode="auto">
          <a:xfrm>
            <a:off x="533400" y="762000"/>
            <a:ext cx="8077200" cy="5632311"/>
          </a:xfrm>
          <a:prstGeom prst="rect">
            <a:avLst/>
          </a:prstGeom>
          <a:noFill/>
          <a:ln w="9525">
            <a:noFill/>
            <a:miter lim="800000"/>
            <a:headEnd/>
            <a:tailEnd/>
          </a:ln>
          <a:effectLst/>
        </p:spPr>
        <p:txBody>
          <a:bodyPr>
            <a:spAutoFit/>
          </a:bodyPr>
          <a:lstStyle/>
          <a:p>
            <a:pPr>
              <a:spcBef>
                <a:spcPct val="50000"/>
              </a:spcBef>
            </a:pPr>
            <a:r>
              <a:rPr lang="en-US" sz="6000" dirty="0" smtClean="0"/>
              <a:t>If a toy plane has an airspeed of 25 m/s, and the wind blows in the opposite direction at 5 m/s, this is the groundspeed.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2467"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20 m/s?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0723" name="Text Box 3"/>
          <p:cNvSpPr txBox="1">
            <a:spLocks noChangeArrowheads="1"/>
          </p:cNvSpPr>
          <p:nvPr/>
        </p:nvSpPr>
        <p:spPr bwMode="auto">
          <a:xfrm>
            <a:off x="609600" y="914400"/>
            <a:ext cx="7848600" cy="5170646"/>
          </a:xfrm>
          <a:prstGeom prst="rect">
            <a:avLst/>
          </a:prstGeom>
          <a:noFill/>
          <a:ln w="9525">
            <a:noFill/>
            <a:miter lim="800000"/>
            <a:headEnd/>
            <a:tailEnd/>
          </a:ln>
          <a:effectLst/>
        </p:spPr>
        <p:txBody>
          <a:bodyPr>
            <a:spAutoFit/>
          </a:bodyPr>
          <a:lstStyle/>
          <a:p>
            <a:pPr>
              <a:spcBef>
                <a:spcPct val="50000"/>
              </a:spcBef>
            </a:pPr>
            <a:r>
              <a:rPr lang="en-US" sz="6600" dirty="0" smtClean="0"/>
              <a:t>If a teacher drops a piece of chalk while walking, this is the direction the teacher sees it fall.</a:t>
            </a:r>
            <a:endParaRPr lang="en-US" sz="6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146" name="Text Box 2"/>
          <p:cNvSpPr txBox="1">
            <a:spLocks noChangeArrowheads="1"/>
          </p:cNvSpPr>
          <p:nvPr/>
        </p:nvSpPr>
        <p:spPr bwMode="auto">
          <a:xfrm>
            <a:off x="2041525" y="1128713"/>
            <a:ext cx="184150" cy="1189037"/>
          </a:xfrm>
          <a:prstGeom prst="rect">
            <a:avLst/>
          </a:prstGeom>
          <a:noFill/>
          <a:ln w="9525">
            <a:noFill/>
            <a:miter lim="800000"/>
            <a:headEnd/>
            <a:tailEnd/>
          </a:ln>
          <a:effectLst/>
        </p:spPr>
        <p:txBody>
          <a:bodyPr wrap="none">
            <a:spAutoFit/>
          </a:bodyPr>
          <a:lstStyle/>
          <a:p>
            <a:pPr algn="l"/>
            <a:endParaRPr lang="en-US" sz="7200" b="0">
              <a:solidFill>
                <a:schemeClr val="tx1"/>
              </a:solidFill>
            </a:endParaRPr>
          </a:p>
        </p:txBody>
      </p:sp>
      <p:sp>
        <p:nvSpPr>
          <p:cNvPr id="6151" name="Text Box 7"/>
          <p:cNvSpPr txBox="1">
            <a:spLocks noChangeArrowheads="1"/>
          </p:cNvSpPr>
          <p:nvPr/>
        </p:nvSpPr>
        <p:spPr bwMode="auto">
          <a:xfrm>
            <a:off x="838200" y="2133600"/>
            <a:ext cx="7543800" cy="1200329"/>
          </a:xfrm>
          <a:prstGeom prst="rect">
            <a:avLst/>
          </a:prstGeom>
          <a:noFill/>
          <a:ln w="9525">
            <a:noFill/>
            <a:miter lim="800000"/>
            <a:headEnd/>
            <a:tailEnd/>
          </a:ln>
          <a:effectLst/>
        </p:spPr>
        <p:txBody>
          <a:bodyPr>
            <a:spAutoFit/>
          </a:bodyPr>
          <a:lstStyle/>
          <a:p>
            <a:pPr>
              <a:spcBef>
                <a:spcPct val="50000"/>
              </a:spcBef>
            </a:pPr>
            <a:r>
              <a:rPr lang="en-US" sz="7200" dirty="0" smtClean="0"/>
              <a:t>This is the sin(90</a:t>
            </a:r>
            <a:r>
              <a:rPr lang="en-US" sz="7200" baseline="30000" dirty="0" smtClean="0"/>
              <a:t>o</a:t>
            </a:r>
            <a:r>
              <a:rPr lang="en-US" sz="7200" dirty="0" smtClean="0"/>
              <a:t>)  </a:t>
            </a:r>
            <a:endParaRPr lang="en-US" sz="7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3491"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straight down?</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1747" name="Text Box 3"/>
          <p:cNvSpPr txBox="1">
            <a:spLocks noChangeArrowheads="1"/>
          </p:cNvSpPr>
          <p:nvPr/>
        </p:nvSpPr>
        <p:spPr bwMode="auto">
          <a:xfrm>
            <a:off x="533400" y="152400"/>
            <a:ext cx="7848600" cy="6555641"/>
          </a:xfrm>
          <a:prstGeom prst="rect">
            <a:avLst/>
          </a:prstGeom>
          <a:noFill/>
          <a:ln w="9525">
            <a:noFill/>
            <a:miter lim="800000"/>
            <a:headEnd/>
            <a:tailEnd/>
          </a:ln>
          <a:effectLst/>
        </p:spPr>
        <p:txBody>
          <a:bodyPr>
            <a:spAutoFit/>
          </a:bodyPr>
          <a:lstStyle/>
          <a:p>
            <a:pPr>
              <a:spcBef>
                <a:spcPct val="50000"/>
              </a:spcBef>
            </a:pPr>
            <a:r>
              <a:rPr lang="en-US" sz="6000" dirty="0" smtClean="0"/>
              <a:t>If a person swims north at 3 m/s relative to a river that flows to the east at 4 m/s, the person will be moving this fast relative to the bank.</a:t>
            </a:r>
            <a:endParaRPr lang="en-US" sz="6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4515"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5 m/s?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2771" name="Text Box 3"/>
          <p:cNvSpPr txBox="1">
            <a:spLocks noChangeArrowheads="1"/>
          </p:cNvSpPr>
          <p:nvPr/>
        </p:nvSpPr>
        <p:spPr bwMode="auto">
          <a:xfrm>
            <a:off x="533400" y="838200"/>
            <a:ext cx="7772400" cy="5632311"/>
          </a:xfrm>
          <a:prstGeom prst="rect">
            <a:avLst/>
          </a:prstGeom>
          <a:noFill/>
          <a:ln w="9525">
            <a:noFill/>
            <a:miter lim="800000"/>
            <a:headEnd/>
            <a:tailEnd/>
          </a:ln>
          <a:effectLst/>
        </p:spPr>
        <p:txBody>
          <a:bodyPr>
            <a:spAutoFit/>
          </a:bodyPr>
          <a:lstStyle/>
          <a:p>
            <a:pPr>
              <a:spcBef>
                <a:spcPct val="50000"/>
              </a:spcBef>
            </a:pPr>
            <a:r>
              <a:rPr lang="en-US" sz="6000" dirty="0" smtClean="0"/>
              <a:t>A person in a plane watching a skydiver in free fall from the plane will see the diver moving this fast after 2 seconds.</a:t>
            </a:r>
            <a:endParaRPr lang="en-US" sz="6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5539"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about 20 m/s?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8916" name="WordArt 4"/>
          <p:cNvSpPr>
            <a:spLocks noChangeArrowheads="1" noChangeShapeType="1" noTextEdit="1"/>
          </p:cNvSpPr>
          <p:nvPr/>
        </p:nvSpPr>
        <p:spPr bwMode="auto">
          <a:xfrm>
            <a:off x="1066800" y="1752600"/>
            <a:ext cx="6858000" cy="3048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3600" kern="10">
                <a:ln w="9525">
                  <a:round/>
                  <a:headEnd/>
                  <a:tailEnd/>
                </a:ln>
                <a:gradFill rotWithShape="0">
                  <a:gsLst>
                    <a:gs pos="0">
                      <a:srgbClr val="FFE701"/>
                    </a:gs>
                    <a:gs pos="100000">
                      <a:srgbClr val="FE3E02"/>
                    </a:gs>
                  </a:gsLst>
                  <a:lin ang="5400000" scaled="1"/>
                </a:gradFill>
                <a:latin typeface="Impact"/>
              </a:rPr>
              <a:t>Final Jeopardy</a:t>
            </a:r>
          </a:p>
        </p:txBody>
      </p:sp>
      <p:sp>
        <p:nvSpPr>
          <p:cNvPr id="38917" name="Text Box 5"/>
          <p:cNvSpPr txBox="1">
            <a:spLocks noChangeArrowheads="1"/>
          </p:cNvSpPr>
          <p:nvPr/>
        </p:nvSpPr>
        <p:spPr bwMode="auto">
          <a:xfrm>
            <a:off x="4191000" y="5105400"/>
            <a:ext cx="3886200" cy="549275"/>
          </a:xfrm>
          <a:prstGeom prst="rect">
            <a:avLst/>
          </a:prstGeom>
          <a:noFill/>
          <a:ln w="9525">
            <a:noFill/>
            <a:miter lim="800000"/>
            <a:headEnd/>
            <a:tailEnd/>
          </a:ln>
          <a:effectLst/>
        </p:spPr>
        <p:txBody>
          <a:bodyPr>
            <a:spAutoFit/>
          </a:bodyPr>
          <a:lstStyle/>
          <a:p>
            <a:pPr>
              <a:spcBef>
                <a:spcPct val="50000"/>
              </a:spcBef>
            </a:pPr>
            <a:r>
              <a:rPr lang="en-US" sz="3000" i="1"/>
              <a:t>Make your wager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p:cNvPr>
          <p:cNvPicPr>
            <a:picLocks noRot="1" noChangeAspect="1" noChangeArrowheads="1"/>
          </p:cNvPicPr>
          <p:nvPr>
            <a:audioFile r:link="rId1"/>
          </p:nvPr>
        </p:nvPicPr>
        <p:blipFill>
          <a:blip r:embed="rId3" cstate="print"/>
          <a:srcRect/>
          <a:stretch>
            <a:fillRect/>
          </a:stretch>
        </p:blipFill>
        <p:spPr bwMode="auto">
          <a:xfrm>
            <a:off x="4419600" y="3276600"/>
            <a:ext cx="304800" cy="304800"/>
          </a:xfrm>
          <a:prstGeom prst="rect">
            <a:avLst/>
          </a:prstGeom>
          <a:noFill/>
        </p:spPr>
      </p:pic>
      <p:sp>
        <p:nvSpPr>
          <p:cNvPr id="39938" name="AutoShape 2">
            <a:hlinkClick r:id="" action="ppaction://hlinkshowjump?jump=lastslide"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39939" name="Text Box 3"/>
          <p:cNvSpPr txBox="1">
            <a:spLocks noChangeArrowheads="1"/>
          </p:cNvSpPr>
          <p:nvPr/>
        </p:nvSpPr>
        <p:spPr bwMode="auto">
          <a:xfrm>
            <a:off x="685800" y="609600"/>
            <a:ext cx="7848600" cy="5632311"/>
          </a:xfrm>
          <a:prstGeom prst="rect">
            <a:avLst/>
          </a:prstGeom>
          <a:noFill/>
          <a:ln w="9525">
            <a:noFill/>
            <a:miter lim="800000"/>
            <a:headEnd/>
            <a:tailEnd/>
          </a:ln>
          <a:effectLst/>
        </p:spPr>
        <p:txBody>
          <a:bodyPr>
            <a:spAutoFit/>
          </a:bodyPr>
          <a:lstStyle/>
          <a:p>
            <a:pPr>
              <a:spcBef>
                <a:spcPct val="50000"/>
              </a:spcBef>
            </a:pPr>
            <a:r>
              <a:rPr lang="en-US" sz="6000" dirty="0" smtClean="0"/>
              <a:t>If a projectile is launched horizontally at 3 m/s from a height of 20 meters, this is how far it will go horizontally.</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 action="ppaction://hlinkshowjump?jump=endshow"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66563" name="Text Box 3"/>
          <p:cNvSpPr txBox="1">
            <a:spLocks noChangeArrowheads="1"/>
          </p:cNvSpPr>
          <p:nvPr/>
        </p:nvSpPr>
        <p:spPr bwMode="auto">
          <a:xfrm>
            <a:off x="685800" y="2133600"/>
            <a:ext cx="7848600" cy="2308324"/>
          </a:xfrm>
          <a:prstGeom prst="rect">
            <a:avLst/>
          </a:prstGeom>
          <a:noFill/>
          <a:ln w="9525">
            <a:noFill/>
            <a:miter lim="800000"/>
            <a:headEnd/>
            <a:tailEnd/>
          </a:ln>
          <a:effectLst/>
        </p:spPr>
        <p:txBody>
          <a:bodyPr>
            <a:spAutoFit/>
          </a:bodyPr>
          <a:lstStyle/>
          <a:p>
            <a:pPr>
              <a:spcBef>
                <a:spcPct val="50000"/>
              </a:spcBef>
            </a:pPr>
            <a:r>
              <a:rPr lang="en-US" sz="7200" dirty="0" smtClean="0"/>
              <a:t>What is about 6 meters?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0963"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7170" name="Text Box 2"/>
          <p:cNvSpPr txBox="1">
            <a:spLocks noChangeArrowheads="1"/>
          </p:cNvSpPr>
          <p:nvPr/>
        </p:nvSpPr>
        <p:spPr bwMode="auto">
          <a:xfrm>
            <a:off x="533400" y="2438400"/>
            <a:ext cx="8077200" cy="1189038"/>
          </a:xfrm>
          <a:prstGeom prst="rect">
            <a:avLst/>
          </a:prstGeom>
          <a:noFill/>
          <a:ln w="9525">
            <a:noFill/>
            <a:miter lim="800000"/>
            <a:headEnd/>
            <a:tailEnd/>
          </a:ln>
          <a:effectLst/>
        </p:spPr>
        <p:txBody>
          <a:bodyPr>
            <a:spAutoFit/>
          </a:bodyPr>
          <a:lstStyle/>
          <a:p>
            <a:endParaRPr lang="en-US" sz="7200" b="0"/>
          </a:p>
        </p:txBody>
      </p:sp>
      <p:sp>
        <p:nvSpPr>
          <p:cNvPr id="7173" name="Text Box 5"/>
          <p:cNvSpPr txBox="1">
            <a:spLocks noChangeArrowheads="1"/>
          </p:cNvSpPr>
          <p:nvPr/>
        </p:nvSpPr>
        <p:spPr bwMode="auto">
          <a:xfrm>
            <a:off x="685800" y="1600200"/>
            <a:ext cx="7467600" cy="4524315"/>
          </a:xfrm>
          <a:prstGeom prst="rect">
            <a:avLst/>
          </a:prstGeom>
          <a:noFill/>
          <a:ln w="9525">
            <a:noFill/>
            <a:miter lim="800000"/>
            <a:headEnd/>
            <a:tailEnd/>
          </a:ln>
          <a:effectLst/>
        </p:spPr>
        <p:txBody>
          <a:bodyPr>
            <a:spAutoFit/>
          </a:bodyPr>
          <a:lstStyle/>
          <a:p>
            <a:pPr>
              <a:spcBef>
                <a:spcPct val="50000"/>
              </a:spcBef>
            </a:pPr>
            <a:r>
              <a:rPr lang="en-US" sz="7200" dirty="0" smtClean="0"/>
              <a:t>This is the length of the hypotenuse if side A=1.5 and B=2</a:t>
            </a:r>
            <a:endParaRPr lang="en-US" sz="7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41987" name="Text Box 3"/>
          <p:cNvSpPr txBox="1">
            <a:spLocks noChangeArrowheads="1"/>
          </p:cNvSpPr>
          <p:nvPr/>
        </p:nvSpPr>
        <p:spPr bwMode="auto">
          <a:xfrm>
            <a:off x="685800" y="2133600"/>
            <a:ext cx="7848600" cy="1189038"/>
          </a:xfrm>
          <a:prstGeom prst="rect">
            <a:avLst/>
          </a:prstGeom>
          <a:noFill/>
          <a:ln w="9525">
            <a:noFill/>
            <a:miter lim="800000"/>
            <a:headEnd/>
            <a:tailEnd/>
          </a:ln>
          <a:effectLst/>
        </p:spPr>
        <p:txBody>
          <a:bodyPr>
            <a:spAutoFit/>
          </a:bodyPr>
          <a:lstStyle/>
          <a:p>
            <a:pPr>
              <a:spcBef>
                <a:spcPct val="50000"/>
              </a:spcBef>
            </a:pPr>
            <a:r>
              <a:rPr lang="en-US" sz="7200" dirty="0" smtClean="0"/>
              <a:t>What is 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1981200"/>
            <a:ext cx="8610600" cy="1189038"/>
          </a:xfrm>
          <a:prstGeom prst="rect">
            <a:avLst/>
          </a:prstGeom>
          <a:noFill/>
          <a:ln w="9525">
            <a:noFill/>
            <a:miter lim="800000"/>
            <a:headEnd/>
            <a:tailEnd/>
          </a:ln>
          <a:effectLst/>
        </p:spPr>
        <p:txBody>
          <a:bodyPr>
            <a:spAutoFit/>
          </a:bodyPr>
          <a:lstStyle/>
          <a:p>
            <a:endParaRPr lang="en-US" sz="7200" b="0"/>
          </a:p>
        </p:txBody>
      </p:sp>
      <p:sp>
        <p:nvSpPr>
          <p:cNvPr id="8195"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685800" y="1828800"/>
            <a:ext cx="7467600" cy="4524315"/>
          </a:xfrm>
          <a:prstGeom prst="rect">
            <a:avLst/>
          </a:prstGeom>
          <a:noFill/>
          <a:ln w="9525">
            <a:noFill/>
            <a:miter lim="800000"/>
            <a:headEnd/>
            <a:tailEnd/>
          </a:ln>
          <a:effectLst/>
        </p:spPr>
        <p:txBody>
          <a:bodyPr>
            <a:spAutoFit/>
          </a:bodyPr>
          <a:lstStyle/>
          <a:p>
            <a:pPr>
              <a:spcBef>
                <a:spcPct val="50000"/>
              </a:spcBef>
            </a:pPr>
            <a:r>
              <a:rPr lang="en-US" sz="7200" dirty="0" smtClean="0"/>
              <a:t>In a right triangle, this is the ratio of the opposite side to the hypotenuse.</a:t>
            </a:r>
            <a:endParaRPr lang="en-US"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TotalTime>
  <Words>859</Words>
  <Application>Microsoft Office PowerPoint</Application>
  <PresentationFormat>On-screen Show (4:3)</PresentationFormat>
  <Paragraphs>103</Paragraphs>
  <Slides>57</Slides>
  <Notes>1</Notes>
  <HiddenSlides>1</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 Black</vt:lpstr>
      <vt:lpstr>Impact</vt:lpstr>
      <vt:lpstr>Times New Roman</vt:lpstr>
      <vt:lpstr>Default Design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Valued Customer</dc:creator>
  <cp:lastModifiedBy>Steven B Barker</cp:lastModifiedBy>
  <cp:revision>38</cp:revision>
  <dcterms:created xsi:type="dcterms:W3CDTF">1999-03-08T16:42:31Z</dcterms:created>
  <dcterms:modified xsi:type="dcterms:W3CDTF">2014-12-08T22:48:17Z</dcterms:modified>
</cp:coreProperties>
</file>