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0"/>
  </p:notesMasterIdLst>
  <p:handoutMasterIdLst>
    <p:handoutMasterId r:id="rId51"/>
  </p:handoutMasterIdLst>
  <p:sldIdLst>
    <p:sldId id="256" r:id="rId2"/>
    <p:sldId id="471" r:id="rId3"/>
    <p:sldId id="485" r:id="rId4"/>
    <p:sldId id="475" r:id="rId5"/>
    <p:sldId id="476" r:id="rId6"/>
    <p:sldId id="477" r:id="rId7"/>
    <p:sldId id="481" r:id="rId8"/>
    <p:sldId id="478" r:id="rId9"/>
    <p:sldId id="479" r:id="rId10"/>
    <p:sldId id="480" r:id="rId11"/>
    <p:sldId id="482" r:id="rId12"/>
    <p:sldId id="429" r:id="rId13"/>
    <p:sldId id="430" r:id="rId14"/>
    <p:sldId id="460" r:id="rId15"/>
    <p:sldId id="459" r:id="rId16"/>
    <p:sldId id="431" r:id="rId17"/>
    <p:sldId id="433" r:id="rId18"/>
    <p:sldId id="432" r:id="rId19"/>
    <p:sldId id="473" r:id="rId20"/>
    <p:sldId id="472" r:id="rId21"/>
    <p:sldId id="474" r:id="rId22"/>
    <p:sldId id="483" r:id="rId23"/>
    <p:sldId id="484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23" r:id="rId46"/>
    <p:sldId id="428" r:id="rId47"/>
    <p:sldId id="425" r:id="rId48"/>
    <p:sldId id="426" r:id="rId4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srgbClr val="FF0000"/>
    </p:penClr>
  </p:showPr>
  <p:clrMru>
    <a:srgbClr val="0DFF30"/>
    <a:srgbClr val="000000"/>
    <a:srgbClr val="0041B1"/>
    <a:srgbClr val="FFFFFF"/>
    <a:srgbClr val="FF8B93"/>
    <a:srgbClr val="FFD3DB"/>
    <a:srgbClr val="FFCC6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4660"/>
  </p:normalViewPr>
  <p:slideViewPr>
    <p:cSldViewPr>
      <p:cViewPr varScale="1">
        <p:scale>
          <a:sx n="60" d="100"/>
          <a:sy n="60" d="100"/>
        </p:scale>
        <p:origin x="-396" y="-7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250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7E5265A9-732D-4810-8372-67BC26F8A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C1225D1E-AF6A-4792-9E88-D9118E39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ＭＳ Ｐゴシック" pitchFamily="3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D96DA-FF00-4110-9E27-7BA050B0D3EE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1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A6EF77-F5E6-430C-8C10-CFA526C95D4B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ADC19-A7A1-437E-969A-986996737380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45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4DB50-5A5A-4424-A95B-4F8FE6423F54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46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C8C5B-DC09-4E1F-B954-706A01BEE3CB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47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BA36F-E2F1-46E8-8F52-A53DB960D404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48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40000"/>
            <a:ext cx="8636000" cy="127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5750" y="4148138"/>
            <a:ext cx="4506913" cy="2540000"/>
          </a:xfrm>
        </p:spPr>
        <p:txBody>
          <a:bodyPr/>
          <a:lstStyle>
            <a:lvl1pPr marL="0" indent="0" algn="ctr">
              <a:buFont typeface="Monotype Sorts" pitchFamily="36" charset="2"/>
              <a:buNone/>
              <a:defRPr sz="3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BE14-4855-435C-9EE3-1F701E761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B319-AB0B-415B-923A-E9BFD1C26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3500" y="508000"/>
            <a:ext cx="1714500" cy="6265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508000"/>
            <a:ext cx="4991100" cy="626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70CF-8E81-4F56-B211-4C284E68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B8AA-D4DF-43D5-9CD2-3D8F7588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42AF-D1E3-4F86-99E3-C2699BCA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ECFA-2BCF-4632-A747-A581880C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83DC-4769-46AF-BC9D-1E1978BE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0791-43BE-4327-BB14-F227C7AE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A1072-41D5-47D0-8B12-231A516D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A9A4-E9AF-4E98-831B-2EE39E2D7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11377-157F-4A4A-BBED-E98C741FB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73BD-A123-4C01-BBDF-A566C3851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E792-97E8-4F2B-942B-63AC0E984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5264-53C8-42A1-9A1D-CA1D3F474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90BE-8B8C-4A37-88F7-488E90BD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9792-C425-43D1-9C82-F86D46EC9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508000"/>
            <a:ext cx="6858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4138" y="2201863"/>
            <a:ext cx="677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7664D5F9-2152-4DC3-9168-CE1F3DC33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</p:sldLayoutIdLst>
  <p:hf sldNum="0" hdr="0"/>
  <p:txStyles>
    <p:titleStyle>
      <a:lvl1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2pPr>
      <a:lvl3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3pPr>
      <a:lvl4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4pPr>
      <a:lvl5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5pPr>
      <a:lvl6pPr marL="4572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6pPr>
      <a:lvl7pPr marL="9144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7pPr>
      <a:lvl8pPr marL="13716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8pPr>
      <a:lvl9pPr marL="18288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100">
          <a:solidFill>
            <a:schemeClr val="tx1"/>
          </a:solidFill>
          <a:latin typeface="+mn-lt"/>
          <a:ea typeface="MS PGothic" pitchFamily="34" charset="-128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9wQVIEdKh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mY6-ycnwZ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Uz3ZYfoNx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pic>
        <p:nvPicPr>
          <p:cNvPr id="20483" name="Picture 7" descr="Pictur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1016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/>
          </p:cNvSpPr>
          <p:nvPr/>
        </p:nvSpPr>
        <p:spPr bwMode="auto">
          <a:xfrm>
            <a:off x="1174750" y="1670050"/>
            <a:ext cx="7958138" cy="2667000"/>
          </a:xfrm>
          <a:custGeom>
            <a:avLst/>
            <a:gdLst>
              <a:gd name="T0" fmla="*/ 0 w 7957765"/>
              <a:gd name="T1" fmla="*/ 2329908 h 2666099"/>
              <a:gd name="T2" fmla="*/ 540477 w 7957765"/>
              <a:gd name="T3" fmla="*/ 1545763 h 2666099"/>
              <a:gd name="T4" fmla="*/ 1661964 w 7957765"/>
              <a:gd name="T5" fmla="*/ 585857 h 2666099"/>
              <a:gd name="T6" fmla="*/ 3229346 w 7957765"/>
              <a:gd name="T7" fmla="*/ 58586 h 2666099"/>
              <a:gd name="T8" fmla="*/ 4688629 w 7957765"/>
              <a:gd name="T9" fmla="*/ 234342 h 2666099"/>
              <a:gd name="T10" fmla="*/ 5985774 w 7957765"/>
              <a:gd name="T11" fmla="*/ 950890 h 2666099"/>
              <a:gd name="T12" fmla="*/ 7120771 w 7957765"/>
              <a:gd name="T13" fmla="*/ 1843197 h 2666099"/>
              <a:gd name="T14" fmla="*/ 7958510 w 7957765"/>
              <a:gd name="T15" fmla="*/ 2667902 h 2666099"/>
              <a:gd name="T16" fmla="*/ 7958510 w 7957765"/>
              <a:gd name="T17" fmla="*/ 2667902 h 26660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57765"/>
              <a:gd name="T28" fmla="*/ 0 h 2666099"/>
              <a:gd name="T29" fmla="*/ 7957765 w 7957765"/>
              <a:gd name="T30" fmla="*/ 2666099 h 26660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57765" h="2666099">
                <a:moveTo>
                  <a:pt x="0" y="2328333"/>
                </a:moveTo>
                <a:cubicBezTo>
                  <a:pt x="131728" y="2081764"/>
                  <a:pt x="263457" y="1835195"/>
                  <a:pt x="540425" y="1544716"/>
                </a:cubicBezTo>
                <a:cubicBezTo>
                  <a:pt x="817393" y="1254237"/>
                  <a:pt x="1213705" y="833156"/>
                  <a:pt x="1661808" y="585461"/>
                </a:cubicBezTo>
                <a:cubicBezTo>
                  <a:pt x="2109911" y="337766"/>
                  <a:pt x="2724645" y="117092"/>
                  <a:pt x="3229042" y="58546"/>
                </a:cubicBezTo>
                <a:cubicBezTo>
                  <a:pt x="3733439" y="0"/>
                  <a:pt x="4228829" y="85567"/>
                  <a:pt x="4688191" y="234184"/>
                </a:cubicBezTo>
                <a:cubicBezTo>
                  <a:pt x="5147553" y="382801"/>
                  <a:pt x="5579893" y="682287"/>
                  <a:pt x="5985212" y="950248"/>
                </a:cubicBezTo>
                <a:cubicBezTo>
                  <a:pt x="6390531" y="1218209"/>
                  <a:pt x="6791347" y="1555975"/>
                  <a:pt x="7120106" y="1841950"/>
                </a:cubicBezTo>
                <a:cubicBezTo>
                  <a:pt x="7448865" y="2127925"/>
                  <a:pt x="7957765" y="2666099"/>
                  <a:pt x="7957765" y="2666099"/>
                </a:cubicBezTo>
              </a:path>
            </a:pathLst>
          </a:custGeom>
          <a:noFill/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574800" y="2971800"/>
            <a:ext cx="5791200" cy="1058863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ea typeface="+mj-ea"/>
              </a:rPr>
              <a:t>Projectile Motion</a:t>
            </a:r>
            <a:endParaRPr lang="en-US" cap="small" dirty="0"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6888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8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r>
              <a:rPr lang="en-GB" smtClean="0">
                <a:solidFill>
                  <a:srgbClr val="00CC00"/>
                </a:solidFill>
              </a:rPr>
              <a:t>Vertically</a:t>
            </a:r>
            <a:r>
              <a:rPr lang="en-GB" smtClean="0"/>
              <a:t>, they both have zero initial velocity and accelerate downwards at 9.8 m.s</a:t>
            </a:r>
            <a:r>
              <a:rPr lang="en-GB" baseline="30000" smtClean="0"/>
              <a:t>-2</a:t>
            </a:r>
            <a:r>
              <a:rPr lang="en-GB" smtClean="0"/>
              <a:t>. The time to fall the same vertical distance is therefore the same.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6885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6883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36881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2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36879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3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36877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36875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9906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mtClean="0"/>
              <a:t>Myth Busters Bullet Clip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590800"/>
            <a:ext cx="8991600" cy="12954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800" smtClean="0">
                <a:hlinkClick r:id="rId3"/>
              </a:rPr>
              <a:t>http://www.youtube.com/watch?v=D9wQVIEdKh8</a:t>
            </a:r>
            <a:endParaRPr lang="en-US" sz="2800" smtClean="0"/>
          </a:p>
          <a:p>
            <a:pPr>
              <a:buFont typeface="Monotype Sorts"/>
              <a:buNone/>
              <a:defRPr/>
            </a:pPr>
            <a:endParaRPr lang="en-US" sz="2800" smtClean="0"/>
          </a:p>
        </p:txBody>
      </p:sp>
      <p:pic>
        <p:nvPicPr>
          <p:cNvPr id="38915" name="Picture 5" descr="ca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3224213"/>
            <a:ext cx="54102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 txBox="1">
            <a:spLocks noGrp="1"/>
          </p:cNvSpPr>
          <p:nvPr/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3" name="Footer Placeholder 5"/>
          <p:cNvSpPr txBox="1">
            <a:spLocks noGrp="1"/>
          </p:cNvSpPr>
          <p:nvPr/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algn="ctr"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533400"/>
            <a:ext cx="9423400" cy="12192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mtClean="0"/>
              <a:t>Who is in the air longer?</a:t>
            </a:r>
          </a:p>
        </p:txBody>
      </p:sp>
      <p:pic>
        <p:nvPicPr>
          <p:cNvPr id="40964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01600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405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447800"/>
            <a:ext cx="4511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92138" y="1608138"/>
            <a:ext cx="44878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At only 5’7”, he won the 1986 NBA Slam Dunk Championship.</a:t>
            </a: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812800" y="423863"/>
            <a:ext cx="8594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Spud Webb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08000"/>
            <a:ext cx="93726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dirty="0" smtClean="0"/>
              <a:t>Michael Jordan</a:t>
            </a:r>
            <a:br>
              <a:rPr lang="en-US" dirty="0" smtClean="0"/>
            </a:br>
            <a:r>
              <a:rPr lang="en-US" sz="2800" dirty="0" smtClean="0"/>
              <a:t>Won Slam Dunk </a:t>
            </a:r>
            <a:r>
              <a:rPr lang="en-US" sz="2800" dirty="0" err="1" smtClean="0"/>
              <a:t>Constest</a:t>
            </a:r>
            <a:r>
              <a:rPr lang="en-US" sz="2800" dirty="0" smtClean="0"/>
              <a:t> in 1987 and 1988.</a:t>
            </a:r>
          </a:p>
        </p:txBody>
      </p:sp>
      <p:pic>
        <p:nvPicPr>
          <p:cNvPr id="45058" name="Picture 9" descr="michaeljor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20574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Dunk Videos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201863"/>
            <a:ext cx="95250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400" smtClean="0"/>
              <a:t>Spud:</a:t>
            </a:r>
          </a:p>
          <a:p>
            <a:pPr>
              <a:buFont typeface="Monotype Sorts"/>
              <a:buNone/>
              <a:defRPr/>
            </a:pPr>
            <a:endParaRPr lang="en-US" sz="2400" smtClean="0"/>
          </a:p>
          <a:p>
            <a:pPr>
              <a:buFont typeface="Monotype Sorts"/>
              <a:buNone/>
              <a:defRPr/>
            </a:pPr>
            <a:r>
              <a:rPr lang="en-US" sz="2400" smtClean="0">
                <a:hlinkClick r:id="rId3"/>
              </a:rPr>
              <a:t>http://www.youtube.com/watch?v=8mY6-ycnwZ8</a:t>
            </a:r>
            <a:endParaRPr lang="en-US" sz="2400" smtClean="0"/>
          </a:p>
          <a:p>
            <a:pPr>
              <a:buFont typeface="Monotype Sorts"/>
              <a:buNone/>
              <a:defRPr/>
            </a:pPr>
            <a:endParaRPr lang="en-US" sz="2400" smtClean="0"/>
          </a:p>
          <a:p>
            <a:pPr>
              <a:buFont typeface="Monotype Sorts"/>
              <a:buNone/>
              <a:defRPr/>
            </a:pPr>
            <a:endParaRPr lang="en-US" sz="2400" smtClean="0"/>
          </a:p>
          <a:p>
            <a:pPr>
              <a:buFont typeface="Monotype Sorts"/>
              <a:buNone/>
              <a:defRPr/>
            </a:pPr>
            <a:r>
              <a:rPr lang="en-US" sz="2400" smtClean="0"/>
              <a:t>Jordan:</a:t>
            </a:r>
          </a:p>
          <a:p>
            <a:pPr>
              <a:buFont typeface="Monotype Sorts"/>
              <a:buNone/>
              <a:defRPr/>
            </a:pPr>
            <a:endParaRPr lang="en-US" sz="2400" smtClean="0"/>
          </a:p>
          <a:p>
            <a:pPr>
              <a:buFont typeface="Monotype Sorts"/>
              <a:buNone/>
              <a:defRPr/>
            </a:pPr>
            <a:r>
              <a:rPr lang="en-US" sz="2400" smtClean="0">
                <a:hlinkClick r:id="rId4"/>
              </a:rPr>
              <a:t>http://www.youtube.com/watch?v=sUz3ZYfoNxo</a:t>
            </a:r>
            <a:endParaRPr lang="en-US" sz="2400" smtClean="0"/>
          </a:p>
          <a:p>
            <a:pPr>
              <a:buFont typeface="Monotype Sorts"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42680899-003bb-05f8a-400cb8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592138"/>
            <a:ext cx="33655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660400" y="990600"/>
            <a:ext cx="4826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has a better hang time.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In Fact: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holds the vertical jump world record at an amazing 1.25 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jordanmvp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254000"/>
            <a:ext cx="6338888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236538" y="557213"/>
            <a:ext cx="33194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Jordan had a longer jump, but he was not in the air as long as Spud!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38138" y="4487863"/>
            <a:ext cx="98218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Hang time depends only on the jumper’s vertical speed at launch… not horizontal.</a:t>
            </a: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38138" y="5926138"/>
            <a:ext cx="939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Horizontal speed remains constant but vertical speed undergoes acceleration.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/>
      <p:bldP spid="5918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pudwe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338138"/>
            <a:ext cx="2916237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84200" y="723900"/>
            <a:ext cx="53514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So just how much “hang time” did he get?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1722438" y="3281363"/>
            <a:ext cx="19621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= ½gt</a:t>
            </a:r>
            <a:r>
              <a:rPr lang="en-US" sz="4000" baseline="30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1597025" y="4214813"/>
            <a:ext cx="2087563" cy="7175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t = 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√2y/g</a:t>
            </a: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>
            <a:off x="2640013" y="4343400"/>
            <a:ext cx="931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115888" y="5641975"/>
            <a:ext cx="62880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wrap="none"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are these equations related?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-2540000" y="2128838"/>
            <a:ext cx="73691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r" defTabSz="1016000">
              <a:defRPr/>
            </a:pPr>
            <a:r>
              <a:rPr lang="en-US" sz="1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1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vertical distance (meters)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-2692400" y="2560638"/>
            <a:ext cx="73691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r" defTabSz="1016000">
              <a:defRPr/>
            </a:pPr>
            <a:r>
              <a:rPr lang="en-US" sz="16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 = time in the air (seconds)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/>
      <p:bldP spid="589831" grpId="0" animBg="1"/>
      <p:bldP spid="5898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spudwe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338138"/>
            <a:ext cx="2916237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31825" y="92075"/>
            <a:ext cx="53514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So just how much “hang time” did he get?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1798638" y="2241550"/>
            <a:ext cx="2085975" cy="7191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t = 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√2y/g</a:t>
            </a: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>
            <a:off x="2841625" y="2298700"/>
            <a:ext cx="9318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1009650" y="3470275"/>
            <a:ext cx="2943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t = √ 2(y)/9.8</a:t>
            </a:r>
          </a:p>
        </p:txBody>
      </p:sp>
      <p:sp>
        <p:nvSpPr>
          <p:cNvPr id="589836" name="Line 12"/>
          <p:cNvSpPr>
            <a:spLocks noChangeShapeType="1"/>
          </p:cNvSpPr>
          <p:nvPr/>
        </p:nvSpPr>
        <p:spPr bwMode="auto">
          <a:xfrm>
            <a:off x="2052638" y="3505200"/>
            <a:ext cx="16097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9839" name="Text Box 15"/>
          <p:cNvSpPr txBox="1">
            <a:spLocks noChangeArrowheads="1"/>
          </p:cNvSpPr>
          <p:nvPr/>
        </p:nvSpPr>
        <p:spPr bwMode="auto">
          <a:xfrm>
            <a:off x="1103313" y="5218113"/>
            <a:ext cx="1863725" cy="7191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t = .50 s</a:t>
            </a:r>
          </a:p>
        </p:txBody>
      </p:sp>
      <p:sp>
        <p:nvSpPr>
          <p:cNvPr id="589840" name="Text Box 16"/>
          <p:cNvSpPr txBox="1">
            <a:spLocks noChangeArrowheads="1"/>
          </p:cNvSpPr>
          <p:nvPr/>
        </p:nvSpPr>
        <p:spPr bwMode="auto">
          <a:xfrm>
            <a:off x="519113" y="6372225"/>
            <a:ext cx="5576887" cy="7239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chemeClr val="tx1"/>
                </a:solidFill>
                <a:latin typeface="Times New Roman" pitchFamily="18" charset="0"/>
              </a:rPr>
              <a:t>1 second record hang time</a:t>
            </a:r>
          </a:p>
        </p:txBody>
      </p:sp>
      <p:sp>
        <p:nvSpPr>
          <p:cNvPr id="589841" name="Text Box 17"/>
          <p:cNvSpPr txBox="1">
            <a:spLocks noChangeArrowheads="1"/>
          </p:cNvSpPr>
          <p:nvPr/>
        </p:nvSpPr>
        <p:spPr bwMode="auto">
          <a:xfrm>
            <a:off x="4365625" y="5451475"/>
            <a:ext cx="1114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2000" b="1" i="1">
                <a:solidFill>
                  <a:schemeClr val="bg2"/>
                </a:solidFill>
                <a:latin typeface="Times New Roman" pitchFamily="18" charset="0"/>
              </a:rPr>
              <a:t>double it</a:t>
            </a:r>
          </a:p>
        </p:txBody>
      </p:sp>
      <p:sp>
        <p:nvSpPr>
          <p:cNvPr id="589842" name="Line 18"/>
          <p:cNvSpPr>
            <a:spLocks noChangeShapeType="1"/>
          </p:cNvSpPr>
          <p:nvPr/>
        </p:nvSpPr>
        <p:spPr bwMode="auto">
          <a:xfrm flipH="1">
            <a:off x="3263900" y="5541963"/>
            <a:ext cx="762000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-2176463" y="1512888"/>
            <a:ext cx="7370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r" defTabSz="1016000">
              <a:defRPr/>
            </a:pPr>
            <a:r>
              <a:rPr lang="en-US" sz="28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28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vertical jump distance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3927475" y="2597150"/>
            <a:ext cx="762000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32338" y="2419350"/>
            <a:ext cx="16351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2000" b="1" i="1">
                <a:solidFill>
                  <a:schemeClr val="bg2"/>
                </a:solidFill>
                <a:latin typeface="Times New Roman" pitchFamily="18" charset="0"/>
              </a:rPr>
              <a:t>g = 9.8 m/s^2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47750" y="4292600"/>
            <a:ext cx="3584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000000"/>
                </a:solidFill>
                <a:latin typeface="Times New Roman" pitchFamily="18" charset="0"/>
              </a:rPr>
              <a:t>t = √ 2(1.25)/9.8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097088" y="4292600"/>
            <a:ext cx="16097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368675" y="4292600"/>
            <a:ext cx="16097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89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1" grpId="0" animBg="1"/>
      <p:bldP spid="589832" grpId="0" animBg="1"/>
      <p:bldP spid="589835" grpId="0"/>
      <p:bldP spid="589839" grpId="0" animBg="1"/>
      <p:bldP spid="589840" grpId="0" animBg="1"/>
      <p:bldP spid="589842" grpId="0" animBg="1"/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366963"/>
            <a:ext cx="9144000" cy="1633537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mtClean="0"/>
              <a:t>Projectile Motion Lesson: Part 1</a:t>
            </a:r>
            <a:br>
              <a:rPr lang="en-US" smtClean="0"/>
            </a:br>
            <a:r>
              <a:rPr lang="en-US" smtClean="0"/>
              <a:t>“Hang Time”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3600" smtClean="0"/>
              <a:t>Mr. Barker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08000"/>
            <a:ext cx="8813800" cy="1439863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/>
              <a:t>How do you measure a Vertical Jump?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2185988"/>
            <a:ext cx="6773863" cy="4572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Reach as high as you can against a wall.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Jump vertically and touch the wall at your highest point.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Subtract the highest point from the lowest.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/>
              <a:t>Measure in meters.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000"/>
            <a:ext cx="8636000" cy="143986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Activity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47863"/>
            <a:ext cx="8813800" cy="4572000"/>
          </a:xfrm>
        </p:spPr>
        <p:txBody>
          <a:bodyPr/>
          <a:lstStyle/>
          <a:p>
            <a:pPr marL="0" indent="0">
              <a:buFont typeface="Monotype Sorts"/>
              <a:buNone/>
              <a:defRPr/>
            </a:pPr>
            <a:r>
              <a:rPr lang="en-US" dirty="0" smtClean="0"/>
              <a:t>1. Form groups of 4</a:t>
            </a:r>
          </a:p>
          <a:p>
            <a:pPr marL="0" indent="0">
              <a:buFont typeface="Monotype Sorts"/>
              <a:buNone/>
              <a:defRPr/>
            </a:pPr>
            <a:r>
              <a:rPr lang="en-US" dirty="0" smtClean="0"/>
              <a:t>2. Each group needs a ruler, a chair, and a piece of tape. Each person needs a paper, pencil, and calculator.</a:t>
            </a:r>
          </a:p>
          <a:p>
            <a:pPr marL="0" indent="0">
              <a:buFont typeface="Monotype Sorts"/>
              <a:buNone/>
              <a:defRPr/>
            </a:pPr>
            <a:r>
              <a:rPr lang="en-US" dirty="0" smtClean="0"/>
              <a:t>3. Measure the vertical jump of everyone in the group (you can try more than once)</a:t>
            </a:r>
          </a:p>
          <a:p>
            <a:pPr marL="0" indent="0">
              <a:buFont typeface="Monotype Sorts"/>
              <a:buNone/>
              <a:defRPr/>
            </a:pPr>
            <a:r>
              <a:rPr lang="en-US" dirty="0" smtClean="0"/>
              <a:t>4. Calculate the hang time for each person in the 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8000"/>
            <a:ext cx="8636000" cy="143986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Intermediate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201863"/>
            <a:ext cx="8432800" cy="4572000"/>
          </a:xfrm>
        </p:spPr>
        <p:txBody>
          <a:bodyPr/>
          <a:lstStyle/>
          <a:p>
            <a:pPr marL="0" indent="0">
              <a:buFont typeface="Monotype Sorts"/>
              <a:buNone/>
              <a:defRPr/>
            </a:pPr>
            <a:r>
              <a:rPr lang="en-US" dirty="0" smtClean="0"/>
              <a:t>How does horizontal speed affect vertical acceleration (or </a:t>
            </a:r>
            <a:r>
              <a:rPr lang="en-US" dirty="0" err="1" smtClean="0"/>
              <a:t>deacceleration</a:t>
            </a:r>
            <a:r>
              <a:rPr lang="en-US" dirty="0" smtClean="0"/>
              <a:t>)?</a:t>
            </a:r>
          </a:p>
          <a:p>
            <a:pPr marL="0" indent="0">
              <a:buFont typeface="Monotype Sorts"/>
              <a:buNone/>
              <a:defRPr/>
            </a:pPr>
            <a:endParaRPr lang="en-US" dirty="0"/>
          </a:p>
          <a:p>
            <a:pPr marL="0" indent="0">
              <a:buFont typeface="Monotype Sorts"/>
              <a:buNone/>
              <a:defRPr/>
            </a:pPr>
            <a:r>
              <a:rPr lang="en-US" dirty="0" smtClean="0"/>
              <a:t>What is the equation for calculating ‘time in the air’?</a:t>
            </a:r>
          </a:p>
          <a:p>
            <a:pPr marL="0" indent="0">
              <a:buFont typeface="Monotype Sorts"/>
              <a:buNone/>
              <a:defRPr/>
            </a:pPr>
            <a:endParaRPr lang="en-US" dirty="0"/>
          </a:p>
          <a:p>
            <a:pPr marL="0" indent="0">
              <a:buFont typeface="Monotype Sorts"/>
              <a:buNone/>
              <a:defRPr/>
            </a:pPr>
            <a:r>
              <a:rPr lang="en-US" dirty="0" smtClean="0"/>
              <a:t>What information do you need to calculate ‘time in the air’?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2366963"/>
            <a:ext cx="9144000" cy="1633537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mtClean="0"/>
              <a:t>Projectile Motion Lesson: Part 2</a:t>
            </a:r>
            <a:br>
              <a:rPr lang="en-US" smtClean="0"/>
            </a:br>
            <a:r>
              <a:rPr lang="en-US" smtClean="0"/>
              <a:t>“Distance Traveled”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3600" smtClean="0"/>
              <a:t>Mr. Barker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508000"/>
            <a:ext cx="8890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No wonder the bird is angry!</a:t>
            </a:r>
            <a:endParaRPr lang="en-US" smtClean="0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36576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Imagine a bird being kicked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off the top of a cliff (with an initial velocity </a:t>
            </a:r>
            <a:r>
              <a:rPr lang="en-GB" sz="3200" smtClean="0">
                <a:solidFill>
                  <a:srgbClr val="CC0066"/>
                </a:solidFill>
              </a:rPr>
              <a:t>v</a:t>
            </a:r>
            <a:r>
              <a:rPr lang="en-GB" sz="3200" baseline="-25000" smtClean="0">
                <a:solidFill>
                  <a:srgbClr val="CC0066"/>
                </a:solidFill>
              </a:rPr>
              <a:t>h</a:t>
            </a:r>
            <a:r>
              <a:rPr lang="en-GB" sz="3200" smtClean="0"/>
              <a:t>).</a:t>
            </a:r>
            <a:endParaRPr lang="en-US" sz="3200" smtClean="0"/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62473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1702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18288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that there is negligible air resistance, he or she falls in the path of a </a:t>
            </a:r>
            <a:r>
              <a:rPr lang="en-GB" sz="3200" smtClean="0">
                <a:solidFill>
                  <a:srgbClr val="0000FF"/>
                </a:solidFill>
              </a:rPr>
              <a:t>parabola</a:t>
            </a:r>
            <a:r>
              <a:rPr lang="en-GB" sz="3200" smtClean="0"/>
              <a:t>.</a:t>
            </a:r>
            <a:endParaRPr lang="en-US" sz="3200" smtClean="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rc 7"/>
          <p:cNvSpPr>
            <a:spLocks/>
          </p:cNvSpPr>
          <p:nvPr/>
        </p:nvSpPr>
        <p:spPr bwMode="auto">
          <a:xfrm>
            <a:off x="2679700" y="3490913"/>
            <a:ext cx="3760788" cy="3600450"/>
          </a:xfrm>
          <a:custGeom>
            <a:avLst/>
            <a:gdLst>
              <a:gd name="T0" fmla="*/ 0 w 20831"/>
              <a:gd name="T1" fmla="*/ 0 h 21600"/>
              <a:gd name="T2" fmla="*/ 678965236 w 20831"/>
              <a:gd name="T3" fmla="*/ 441387840 h 21600"/>
              <a:gd name="T4" fmla="*/ 0 w 20831"/>
              <a:gd name="T5" fmla="*/ 600149959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519" name="Picture 8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1719263" y="2689225"/>
            <a:ext cx="560387" cy="40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5978" name="Picture 10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94400" y="4724400"/>
            <a:ext cx="354013" cy="434975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59801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8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endParaRPr lang="en-US" sz="3200" smtClean="0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799689596 w 20831"/>
              <a:gd name="T3" fmla="*/ 732646882 h 21600"/>
              <a:gd name="T4" fmla="*/ 0 w 20831"/>
              <a:gd name="T5" fmla="*/ 996170988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600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GB" sz="4000" smtClean="0"/>
              <a:t>Why?</a:t>
            </a:r>
            <a:endParaRPr lang="en-US" sz="4000" smtClean="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799689596 w 20831"/>
              <a:gd name="T3" fmla="*/ 732646882 h 21600"/>
              <a:gd name="T4" fmla="*/ 0 w 20831"/>
              <a:gd name="T5" fmla="*/ 996170988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Why a parabola?</a:t>
            </a:r>
            <a:endParaRPr lang="en-US" smtClean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9800" y="22860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We can consider his motion to be the sum of his horizontal motion and vertical motion.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r>
              <a:rPr lang="en-GB" sz="3200" smtClean="0"/>
              <a:t>We can treat these </a:t>
            </a:r>
            <a:r>
              <a:rPr lang="en-GB" sz="3200" smtClean="0">
                <a:solidFill>
                  <a:srgbClr val="0000FF"/>
                </a:solidFill>
              </a:rPr>
              <a:t>separately</a:t>
            </a:r>
            <a:endParaRPr lang="en-US" sz="3200" smtClean="0">
              <a:solidFill>
                <a:srgbClr val="0000FF"/>
              </a:solidFill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70663" name="Picture 9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3170238"/>
            <a:ext cx="4810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CC0066"/>
                </a:solidFill>
              </a:rPr>
              <a:t>Horizontal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3600" y="20574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no air resistance, there are no horizontal forces.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This means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the bird moves with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>
                <a:solidFill>
                  <a:srgbClr val="CC0066"/>
                </a:solidFill>
              </a:rPr>
              <a:t>constant speed</a:t>
            </a:r>
            <a:r>
              <a:rPr lang="en-GB" sz="3200" smtClean="0"/>
              <a:t> v</a:t>
            </a:r>
            <a:r>
              <a:rPr lang="en-GB" sz="3200" baseline="-25000" smtClean="0"/>
              <a:t>h</a:t>
            </a:r>
            <a:endParaRPr lang="en-US" sz="3200" baseline="-25000" smtClean="0"/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3556000" y="5257800"/>
            <a:ext cx="4953000" cy="4159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Horizontal distance travelled x = 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r>
              <a:rPr lang="en-GB" sz="2000">
                <a:solidFill>
                  <a:srgbClr val="CC0066"/>
                </a:solidFill>
                <a:latin typeface="Arial" charset="0"/>
              </a:rPr>
              <a:t>t</a:t>
            </a:r>
            <a:endParaRPr lang="en-US" sz="2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604169" name="Picture 9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55800" y="3048000"/>
            <a:ext cx="533400" cy="654050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en-US" smtClean="0"/>
              <a:t>Objective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2201863"/>
            <a:ext cx="8128000" cy="4572000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r>
              <a:rPr lang="en-US" altLang="ja-JP" smtClean="0"/>
              <a:t>	Given the height and horizontal velocity of an object, SWBAT to calculate the ‘time in air’ and ‘horizontal distance traveled’ for the object in free fall </a:t>
            </a: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CC00"/>
                </a:solidFill>
              </a:rPr>
              <a:t>Vertical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dirty="0" smtClean="0"/>
              <a:t>	Assuming no air resistance, there is constant force downwards (gravity).</a:t>
            </a:r>
          </a:p>
          <a:p>
            <a:pPr>
              <a:buFont typeface="Monotype Sorts"/>
              <a:buNone/>
              <a:defRPr/>
            </a:pPr>
            <a:endParaRPr lang="en-GB" sz="3200" dirty="0" smtClean="0"/>
          </a:p>
          <a:p>
            <a:pPr>
              <a:buFont typeface="Monotype Sorts"/>
              <a:buNone/>
              <a:defRPr/>
            </a:pPr>
            <a:r>
              <a:rPr lang="en-GB" sz="3200" dirty="0" smtClean="0"/>
              <a:t>	This means </a:t>
            </a:r>
            <a:r>
              <a:rPr lang="en-GB" sz="3200" dirty="0" smtClean="0">
                <a:solidFill>
                  <a:srgbClr val="00CC00"/>
                </a:solidFill>
              </a:rPr>
              <a:t>vertically</a:t>
            </a:r>
            <a:r>
              <a:rPr lang="en-GB" sz="3200" dirty="0" smtClean="0"/>
              <a:t> the bird moves with </a:t>
            </a:r>
            <a:r>
              <a:rPr lang="en-GB" sz="3200" dirty="0" smtClean="0">
                <a:solidFill>
                  <a:srgbClr val="00CC00"/>
                </a:solidFill>
              </a:rPr>
              <a:t>constant</a:t>
            </a:r>
            <a:r>
              <a:rPr lang="en-GB" sz="3200" dirty="0" smtClean="0">
                <a:solidFill>
                  <a:srgbClr val="CC0066"/>
                </a:solidFill>
              </a:rPr>
              <a:t> </a:t>
            </a:r>
            <a:r>
              <a:rPr lang="en-GB" sz="3200" dirty="0" smtClean="0">
                <a:solidFill>
                  <a:srgbClr val="00CC00"/>
                </a:solidFill>
              </a:rPr>
              <a:t>acceleration</a:t>
            </a:r>
            <a:r>
              <a:rPr lang="en-GB" sz="3200" dirty="0" smtClean="0"/>
              <a:t> g = 9.8 m.s</a:t>
            </a:r>
            <a:r>
              <a:rPr lang="en-GB" sz="3200" baseline="30000" dirty="0" smtClean="0"/>
              <a:t>-2</a:t>
            </a:r>
            <a:endParaRPr lang="en-US" sz="3200" baseline="30000" dirty="0" smtClean="0"/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3784600" y="6096000"/>
            <a:ext cx="5281613" cy="4159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00CC00"/>
                </a:solidFill>
                <a:latin typeface="Arial" charset="0"/>
              </a:rPr>
              <a:t>Vertical distance travelled y = </a:t>
            </a: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½gt</a:t>
            </a:r>
            <a:r>
              <a:rPr lang="en-US" sz="2000" baseline="30000">
                <a:solidFill>
                  <a:srgbClr val="00CC00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606215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32000" y="3276600"/>
            <a:ext cx="404813" cy="4937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FF"/>
                </a:solidFill>
              </a:rPr>
              <a:t>Parabolic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Since </a:t>
            </a:r>
            <a:r>
              <a:rPr lang="en-GB" sz="3200" smtClean="0">
                <a:solidFill>
                  <a:srgbClr val="00CC00"/>
                </a:solidFill>
              </a:rPr>
              <a:t>y = </a:t>
            </a:r>
            <a:r>
              <a:rPr lang="en-US" sz="3200" smtClean="0">
                <a:solidFill>
                  <a:srgbClr val="00CC00"/>
                </a:solidFill>
                <a:cs typeface="Arial" charset="0"/>
              </a:rPr>
              <a:t>½gt</a:t>
            </a:r>
            <a:r>
              <a:rPr lang="en-US" sz="3200" baseline="30000" smtClean="0">
                <a:solidFill>
                  <a:srgbClr val="00CC00"/>
                </a:solidFill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 = 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, solve for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 in terms of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cs typeface="Arial" charset="0"/>
              </a:rPr>
              <a:t>, then substitute for t which results in an x and y funtion:</a:t>
            </a:r>
          </a:p>
          <a:p>
            <a:pPr>
              <a:buFont typeface="Monotype Sorts"/>
              <a:buNone/>
              <a:defRPr/>
            </a:pPr>
            <a:r>
              <a:rPr lang="en-US" sz="3200" smtClean="0">
                <a:cs typeface="Arial" charset="0"/>
              </a:rPr>
              <a:t>	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y = ½gx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/v</a:t>
            </a:r>
            <a:r>
              <a:rPr lang="en-US" sz="3200" baseline="-25000" smtClean="0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baseline="30000" smtClean="0">
                <a:cs typeface="Arial" charset="0"/>
              </a:rPr>
              <a:t> </a:t>
            </a:r>
          </a:p>
          <a:p>
            <a:pPr>
              <a:buFont typeface="Monotype Sorts"/>
              <a:buNone/>
              <a:defRPr/>
            </a:pPr>
            <a:endParaRPr lang="en-US" sz="3200" baseline="30000" smtClean="0">
              <a:cs typeface="Arial" charset="0"/>
            </a:endParaRPr>
          </a:p>
          <a:p>
            <a:pPr>
              <a:buFont typeface="Monotype Sorts"/>
              <a:buNone/>
              <a:defRPr/>
            </a:pPr>
            <a:r>
              <a:rPr lang="en-US" sz="3200" baseline="30000" smtClean="0">
                <a:cs typeface="Arial" charset="0"/>
              </a:rPr>
              <a:t>	</a:t>
            </a:r>
            <a:r>
              <a:rPr lang="en-US" sz="3200" smtClean="0">
                <a:cs typeface="Arial" charset="0"/>
              </a:rPr>
              <a:t>You may recognize this as the formula of a parabola.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3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6800" y="3200400"/>
            <a:ext cx="355600" cy="43656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5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30 m high, how far from the cliff bottom will the bird hit the ground?</a:t>
            </a:r>
            <a:endParaRPr lang="en-US" sz="3200" smtClean="0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8858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Looking at </a:t>
            </a:r>
            <a:r>
              <a:rPr lang="en-GB" sz="2800" smtClean="0">
                <a:solidFill>
                  <a:srgbClr val="00CC00"/>
                </a:solidFill>
              </a:rPr>
              <a:t>vertical</a:t>
            </a:r>
            <a:r>
              <a:rPr lang="en-GB" sz="280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00CC00"/>
                </a:solidFill>
              </a:rPr>
              <a:t>g = 9.8 ms</a:t>
            </a:r>
            <a:r>
              <a:rPr lang="en-GB" sz="2000" baseline="30000" smtClean="0">
                <a:solidFill>
                  <a:srgbClr val="00CC00"/>
                </a:solidFill>
              </a:rPr>
              <a:t>-2</a:t>
            </a:r>
            <a:r>
              <a:rPr lang="en-GB" sz="2000" smtClean="0">
                <a:solidFill>
                  <a:srgbClr val="00CC00"/>
                </a:solidFill>
              </a:rPr>
              <a:t>, y = 30 m,</a:t>
            </a:r>
            <a:r>
              <a:rPr lang="en-GB" sz="2000" smtClean="0"/>
              <a:t> </a:t>
            </a:r>
            <a:r>
              <a:rPr lang="en-GB" sz="200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y = g</a:t>
            </a:r>
            <a:r>
              <a:rPr lang="en-US" sz="2800" smtClean="0">
                <a:cs typeface="Arial" charset="0"/>
              </a:rPr>
              <a:t>t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30 = </a:t>
            </a:r>
            <a:r>
              <a:rPr lang="en-US" sz="2800" smtClean="0">
                <a:cs typeface="Arial" charset="0"/>
              </a:rPr>
              <a:t>½ x 9.8 x t</a:t>
            </a:r>
            <a:r>
              <a:rPr lang="en-US" sz="2800" baseline="3000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</a:t>
            </a:r>
            <a:r>
              <a:rPr lang="en-GB" sz="2800" baseline="30000" smtClean="0">
                <a:cs typeface="Arial" charset="0"/>
              </a:rPr>
              <a:t>2</a:t>
            </a:r>
            <a:r>
              <a:rPr lang="en-GB" sz="2800" smtClean="0">
                <a:cs typeface="Arial" charset="0"/>
              </a:rPr>
              <a:t> = 6.1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 = 2.47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	The bird hits the ground after 2.47 seconds</a:t>
            </a:r>
            <a:endParaRPr lang="en-US" sz="2800" smtClean="0">
              <a:cs typeface="Arial" charset="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0906" name="Picture 12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5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2.47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5 x 2.47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12.4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12.4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95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441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10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49 m high, how far from the cliff bottom will the bird hit the ground?</a:t>
            </a:r>
            <a:endParaRPr lang="en-US" sz="3200" smtClean="0"/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00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5002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Looking at </a:t>
            </a:r>
            <a:r>
              <a:rPr lang="en-GB" sz="2800" smtClean="0">
                <a:solidFill>
                  <a:srgbClr val="00CC00"/>
                </a:solidFill>
              </a:rPr>
              <a:t>vertical</a:t>
            </a:r>
            <a:r>
              <a:rPr lang="en-GB" sz="280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00CC00"/>
                </a:solidFill>
              </a:rPr>
              <a:t>g = 9.8 ms</a:t>
            </a:r>
            <a:r>
              <a:rPr lang="en-GB" sz="2000" baseline="30000" smtClean="0">
                <a:solidFill>
                  <a:srgbClr val="00CC00"/>
                </a:solidFill>
              </a:rPr>
              <a:t>-2</a:t>
            </a:r>
            <a:r>
              <a:rPr lang="en-GB" sz="2000" smtClean="0">
                <a:solidFill>
                  <a:srgbClr val="00CC00"/>
                </a:solidFill>
              </a:rPr>
              <a:t>, y = 49 m,</a:t>
            </a:r>
            <a:r>
              <a:rPr lang="en-GB" sz="2000" smtClean="0"/>
              <a:t> </a:t>
            </a:r>
            <a:r>
              <a:rPr lang="en-GB" sz="200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y = g</a:t>
            </a:r>
            <a:r>
              <a:rPr lang="en-US" sz="2800" smtClean="0">
                <a:cs typeface="Arial" charset="0"/>
              </a:rPr>
              <a:t>t</a:t>
            </a:r>
            <a:r>
              <a:rPr lang="en-US" sz="2800" baseline="3000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49= </a:t>
            </a:r>
            <a:r>
              <a:rPr lang="en-US" sz="2800" smtClean="0">
                <a:cs typeface="Arial" charset="0"/>
              </a:rPr>
              <a:t>½ x 9.8 x t</a:t>
            </a:r>
            <a:r>
              <a:rPr lang="en-US" sz="2800" baseline="3000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</a:t>
            </a:r>
            <a:r>
              <a:rPr lang="en-GB" sz="2800" baseline="30000" smtClean="0">
                <a:cs typeface="Arial" charset="0"/>
              </a:rPr>
              <a:t>2</a:t>
            </a:r>
            <a:r>
              <a:rPr lang="en-GB" sz="2800" smtClean="0">
                <a:cs typeface="Arial" charset="0"/>
              </a:rPr>
              <a:t> = 10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 =  3.16s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	The bird hits the ground after 3.16 seconds</a:t>
            </a:r>
            <a:endParaRPr lang="en-US" sz="2800" smtClean="0">
              <a:cs typeface="Arial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7050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10 ms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3.16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10 x 3.16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31.6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31.6 meters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049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3</a:t>
            </a:r>
            <a:endParaRPr lang="en-US" smtClean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20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44.1 m high, how far from the cliff bottom will the bird hit the ground?</a:t>
            </a:r>
            <a:endParaRPr lang="en-US" sz="3200" smtClean="0"/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114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1146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Looking at </a:t>
            </a:r>
            <a:r>
              <a:rPr lang="en-GB" sz="2800" smtClean="0">
                <a:solidFill>
                  <a:srgbClr val="00CC00"/>
                </a:solidFill>
              </a:rPr>
              <a:t>vertical</a:t>
            </a:r>
            <a:r>
              <a:rPr lang="en-GB" sz="280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00CC00"/>
                </a:solidFill>
              </a:rPr>
              <a:t>g = 9.8 ms</a:t>
            </a:r>
            <a:r>
              <a:rPr lang="en-GB" sz="2000" baseline="30000" smtClean="0">
                <a:solidFill>
                  <a:srgbClr val="00CC00"/>
                </a:solidFill>
              </a:rPr>
              <a:t>-2</a:t>
            </a:r>
            <a:r>
              <a:rPr lang="en-GB" sz="2000" smtClean="0">
                <a:solidFill>
                  <a:srgbClr val="00CC00"/>
                </a:solidFill>
              </a:rPr>
              <a:t>, y = 44.1 m,</a:t>
            </a:r>
            <a:r>
              <a:rPr lang="en-GB" sz="2000" smtClean="0"/>
              <a:t> </a:t>
            </a:r>
            <a:r>
              <a:rPr lang="en-GB" sz="200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y = g</a:t>
            </a:r>
            <a:r>
              <a:rPr lang="en-US" sz="2800" smtClean="0">
                <a:cs typeface="Arial" charset="0"/>
              </a:rPr>
              <a:t>t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44.1 = </a:t>
            </a:r>
            <a:r>
              <a:rPr lang="en-US" sz="2800" smtClean="0">
                <a:cs typeface="Arial" charset="0"/>
              </a:rPr>
              <a:t>½ x 9.8 x t</a:t>
            </a:r>
            <a:r>
              <a:rPr lang="en-US" sz="2800" baseline="3000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</a:t>
            </a:r>
            <a:r>
              <a:rPr lang="en-GB" sz="2800" baseline="30000" smtClean="0">
                <a:cs typeface="Arial" charset="0"/>
              </a:rPr>
              <a:t>2</a:t>
            </a:r>
            <a:r>
              <a:rPr lang="en-GB" sz="2800" smtClean="0">
                <a:cs typeface="Arial" charset="0"/>
              </a:rPr>
              <a:t> = 9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 = 3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	The bird hits the ground after 3 seconds</a:t>
            </a:r>
            <a:endParaRPr lang="en-US" sz="2800" smtClean="0">
              <a:cs typeface="Arial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19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3194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24593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8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81013" y="1143000"/>
            <a:ext cx="9431337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One bullet is dropped while another is a shot horizontally.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T</a:t>
            </a:r>
            <a:r>
              <a:rPr lang="en-GB" sz="2800" dirty="0" smtClean="0"/>
              <a:t>he bullets are identical and begin at the same height.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4400" dirty="0"/>
              <a:t>Which bullet hits the ground first?</a:t>
            </a:r>
            <a:endParaRPr lang="en-US" sz="4400" dirty="0" smtClean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24590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24588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24586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3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24584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20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3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3 x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60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60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524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6635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  </a:t>
            </a:r>
            <a:endParaRPr lang="en-US" smtClean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30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98 m high, how far from the cliff bottom will the bird hit the ground?</a:t>
            </a:r>
            <a:endParaRPr lang="en-US" sz="3200" smtClean="0"/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728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7290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</a:t>
            </a:r>
            <a:endParaRPr lang="en-US" smtClean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Looking at </a:t>
            </a:r>
            <a:r>
              <a:rPr lang="en-GB" sz="2800" smtClean="0">
                <a:solidFill>
                  <a:srgbClr val="00CC00"/>
                </a:solidFill>
              </a:rPr>
              <a:t>vertical</a:t>
            </a:r>
            <a:r>
              <a:rPr lang="en-GB" sz="280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00CC00"/>
                </a:solidFill>
              </a:rPr>
              <a:t>g = 9.8 ms</a:t>
            </a:r>
            <a:r>
              <a:rPr lang="en-GB" sz="2000" baseline="30000" smtClean="0">
                <a:solidFill>
                  <a:srgbClr val="00CC00"/>
                </a:solidFill>
              </a:rPr>
              <a:t>-2</a:t>
            </a:r>
            <a:r>
              <a:rPr lang="en-GB" sz="2000" smtClean="0">
                <a:solidFill>
                  <a:srgbClr val="00CC00"/>
                </a:solidFill>
              </a:rPr>
              <a:t>, y = 98 m,</a:t>
            </a:r>
            <a:r>
              <a:rPr lang="en-GB" sz="2000" smtClean="0"/>
              <a:t> </a:t>
            </a:r>
            <a:r>
              <a:rPr lang="en-GB" sz="200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y = g</a:t>
            </a:r>
            <a:r>
              <a:rPr lang="en-US" sz="2800" smtClean="0">
                <a:cs typeface="Arial" charset="0"/>
              </a:rPr>
              <a:t>t</a:t>
            </a:r>
            <a:r>
              <a:rPr lang="en-US" sz="2800" baseline="30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98 = </a:t>
            </a:r>
            <a:r>
              <a:rPr lang="en-US" sz="2800" smtClean="0">
                <a:cs typeface="Arial" charset="0"/>
              </a:rPr>
              <a:t>½ x 9.8 x t</a:t>
            </a:r>
            <a:r>
              <a:rPr lang="en-US" sz="2800" baseline="3000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</a:t>
            </a:r>
            <a:r>
              <a:rPr lang="en-GB" sz="2800" baseline="30000" smtClean="0">
                <a:cs typeface="Arial" charset="0"/>
              </a:rPr>
              <a:t>2</a:t>
            </a:r>
            <a:r>
              <a:rPr lang="en-GB" sz="2800" smtClean="0">
                <a:cs typeface="Arial" charset="0"/>
              </a:rPr>
              <a:t> =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t =  4.47s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>
                <a:cs typeface="Arial" charset="0"/>
              </a:rPr>
              <a:t>	The bird hits the ground after 4.47 seconds</a:t>
            </a:r>
            <a:endParaRPr lang="en-US" sz="2800" smtClean="0">
              <a:cs typeface="Arial" charset="0"/>
            </a:endParaRPr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9338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30 m.s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4.47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4.47 x 30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 134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134 metres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317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10138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2779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Closure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2201863"/>
            <a:ext cx="84328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dirty="0" smtClean="0"/>
              <a:t>What are the steps for calculating the vertical distance traveled for a free falling object?</a:t>
            </a:r>
          </a:p>
          <a:p>
            <a:pPr>
              <a:buFont typeface="Monotype Sorts"/>
              <a:buNone/>
              <a:defRPr/>
            </a:pPr>
            <a:r>
              <a:rPr lang="en-US" dirty="0" smtClean="0"/>
              <a:t>What is the formula to used to calculate ‘time in the air’?</a:t>
            </a:r>
          </a:p>
          <a:p>
            <a:pPr>
              <a:buFont typeface="Monotype Sorts"/>
              <a:buNone/>
              <a:defRPr/>
            </a:pPr>
            <a:r>
              <a:rPr lang="en-US" dirty="0" smtClean="0"/>
              <a:t>What is the formula for calculating ‘vertical distance traveled’?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4500563"/>
            <a:ext cx="7315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start by drawing a picture: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dirty="0" smtClean="0"/>
              <a:t>Homework</a:t>
            </a:r>
            <a:br>
              <a:rPr lang="en-US" sz="4400" dirty="0" smtClean="0"/>
            </a:br>
            <a:r>
              <a:rPr lang="en-US" sz="2800" dirty="0" smtClean="0"/>
              <a:t>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is the horizontal distance between the rifle and the bull’ s-eye?</a:t>
            </a:r>
            <a:endParaRPr lang="en-US" sz="4400" dirty="0" smtClean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464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label the explicit givens</a:t>
            </a:r>
          </a:p>
        </p:txBody>
      </p:sp>
      <p:graphicFrame>
        <p:nvGraphicFramePr>
          <p:cNvPr id="30" name="Object 51"/>
          <p:cNvGraphicFramePr>
            <a:graphicFrameLocks noChangeAspect="1"/>
          </p:cNvGraphicFramePr>
          <p:nvPr/>
        </p:nvGraphicFramePr>
        <p:xfrm>
          <a:off x="3794125" y="5105400"/>
          <a:ext cx="1209675" cy="393700"/>
        </p:xfrm>
        <a:graphic>
          <a:graphicData uri="http://schemas.openxmlformats.org/presentationml/2006/ole">
            <p:oleObj spid="_x0000_s488499" name="Equation" r:id="rId4" imgW="546100" imgH="177800" progId="Equation.3">
              <p:embed/>
            </p:oleObj>
          </a:graphicData>
        </a:graphic>
      </p:graphicFrame>
      <p:graphicFrame>
        <p:nvGraphicFramePr>
          <p:cNvPr id="488458" name="Object 52"/>
          <p:cNvGraphicFramePr>
            <a:graphicFrameLocks noChangeAspect="1"/>
          </p:cNvGraphicFramePr>
          <p:nvPr/>
        </p:nvGraphicFramePr>
        <p:xfrm>
          <a:off x="9028113" y="5638800"/>
          <a:ext cx="928687" cy="365125"/>
        </p:xfrm>
        <a:graphic>
          <a:graphicData uri="http://schemas.openxmlformats.org/presentationml/2006/ole">
            <p:oleObj spid="_x0000_s488500" name="Equation" r:id="rId5" imgW="419100" imgH="165100" progId="Equation.3">
              <p:embed/>
            </p:oleObj>
          </a:graphicData>
        </a:graphic>
      </p:graphicFrame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670300" y="5600700"/>
            <a:ext cx="495300" cy="165100"/>
            <a:chOff x="6146800" y="4800600"/>
            <a:chExt cx="914400" cy="304800"/>
          </a:xfrm>
        </p:grpSpPr>
        <p:sp>
          <p:nvSpPr>
            <p:cNvPr id="488515" name="Rectangle 13"/>
            <p:cNvSpPr>
              <a:spLocks noChangeArrowheads="1"/>
            </p:cNvSpPr>
            <p:nvPr/>
          </p:nvSpPr>
          <p:spPr bwMode="auto">
            <a:xfrm>
              <a:off x="6146800" y="4800600"/>
              <a:ext cx="762000" cy="304800"/>
            </a:xfrm>
            <a:prstGeom prst="rect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516" name="Oval 15"/>
            <p:cNvSpPr>
              <a:spLocks noChangeArrowheads="1"/>
            </p:cNvSpPr>
            <p:nvPr/>
          </p:nvSpPr>
          <p:spPr bwMode="auto">
            <a:xfrm>
              <a:off x="6756400" y="4800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>
            <a:off x="4241800" y="5676900"/>
            <a:ext cx="4114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Freeform 38"/>
          <p:cNvSpPr>
            <a:spLocks/>
          </p:cNvSpPr>
          <p:nvPr/>
        </p:nvSpPr>
        <p:spPr bwMode="auto">
          <a:xfrm>
            <a:off x="4235450" y="5708650"/>
            <a:ext cx="4191000" cy="457200"/>
          </a:xfrm>
          <a:custGeom>
            <a:avLst/>
            <a:gdLst>
              <a:gd name="T0" fmla="*/ 0 w 4191000"/>
              <a:gd name="T1" fmla="*/ 0 h 457200"/>
              <a:gd name="T2" fmla="*/ 1301750 w 4191000"/>
              <a:gd name="T3" fmla="*/ 19050 h 457200"/>
              <a:gd name="T4" fmla="*/ 3028950 w 4191000"/>
              <a:gd name="T5" fmla="*/ 177800 h 457200"/>
              <a:gd name="T6" fmla="*/ 4191000 w 4191000"/>
              <a:gd name="T7" fmla="*/ 4572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4191000"/>
              <a:gd name="T13" fmla="*/ 0 h 457200"/>
              <a:gd name="T14" fmla="*/ 4191000 w 41910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1000" h="457200">
                <a:moveTo>
                  <a:pt x="0" y="0"/>
                </a:moveTo>
                <a:lnTo>
                  <a:pt x="1301750" y="19050"/>
                </a:lnTo>
                <a:cubicBezTo>
                  <a:pt x="1806575" y="48683"/>
                  <a:pt x="2547408" y="104775"/>
                  <a:pt x="3028950" y="177800"/>
                </a:cubicBezTo>
                <a:cubicBezTo>
                  <a:pt x="3510492" y="250825"/>
                  <a:pt x="4191000" y="457200"/>
                  <a:pt x="4191000" y="457200"/>
                </a:cubicBezTo>
              </a:path>
            </a:pathLst>
          </a:custGeom>
          <a:noFill/>
          <a:ln w="317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128000" y="4038600"/>
            <a:ext cx="660400" cy="3200400"/>
            <a:chOff x="8128000" y="4038600"/>
            <a:chExt cx="660400" cy="3200400"/>
          </a:xfrm>
        </p:grpSpPr>
        <p:sp>
          <p:nvSpPr>
            <p:cNvPr id="488512" name="Oval 33"/>
            <p:cNvSpPr>
              <a:spLocks noChangeArrowheads="1"/>
            </p:cNvSpPr>
            <p:nvPr/>
          </p:nvSpPr>
          <p:spPr bwMode="auto">
            <a:xfrm>
              <a:off x="8394700" y="55943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513" name="Oval 39"/>
            <p:cNvSpPr>
              <a:spLocks noChangeArrowheads="1"/>
            </p:cNvSpPr>
            <p:nvPr/>
          </p:nvSpPr>
          <p:spPr bwMode="auto">
            <a:xfrm>
              <a:off x="8286750" y="4851400"/>
              <a:ext cx="349250" cy="16002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514" name="Oval 40"/>
            <p:cNvSpPr>
              <a:spLocks noChangeArrowheads="1"/>
            </p:cNvSpPr>
            <p:nvPr/>
          </p:nvSpPr>
          <p:spPr bwMode="auto">
            <a:xfrm>
              <a:off x="8128000" y="4038600"/>
              <a:ext cx="660400" cy="32004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rot="5400000">
            <a:off x="8611394" y="5930106"/>
            <a:ext cx="6096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708400" y="5486400"/>
            <a:ext cx="15240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24384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givens (separate by direction):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Solution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/>
            </a:r>
            <a:br>
              <a:rPr lang="en-US" sz="28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>What is the horizontal distance between the rifle and the bull’ s-eye?</a:t>
            </a:r>
            <a:endParaRPr lang="en-US" sz="4400" dirty="0"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1600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want:</a:t>
            </a:r>
          </a:p>
        </p:txBody>
      </p:sp>
      <p:graphicFrame>
        <p:nvGraphicFramePr>
          <p:cNvPr id="545022" name="Object 254"/>
          <p:cNvGraphicFramePr>
            <a:graphicFrameLocks noChangeAspect="1"/>
          </p:cNvGraphicFramePr>
          <p:nvPr/>
        </p:nvGraphicFramePr>
        <p:xfrm>
          <a:off x="3794125" y="5245100"/>
          <a:ext cx="1209675" cy="393700"/>
        </p:xfrm>
        <a:graphic>
          <a:graphicData uri="http://schemas.openxmlformats.org/presentationml/2006/ole">
            <p:oleObj spid="_x0000_s545022" name="Equation" r:id="rId4" imgW="546100" imgH="177800" progId="Equation.3">
              <p:embed/>
            </p:oleObj>
          </a:graphicData>
        </a:graphic>
      </p:graphicFrame>
      <p:graphicFrame>
        <p:nvGraphicFramePr>
          <p:cNvPr id="545023" name="Object 255"/>
          <p:cNvGraphicFramePr>
            <a:graphicFrameLocks noChangeAspect="1"/>
          </p:cNvGraphicFramePr>
          <p:nvPr/>
        </p:nvGraphicFramePr>
        <p:xfrm>
          <a:off x="8966200" y="5807075"/>
          <a:ext cx="928688" cy="365125"/>
        </p:xfrm>
        <a:graphic>
          <a:graphicData uri="http://schemas.openxmlformats.org/presentationml/2006/ole">
            <p:oleObj spid="_x0000_s545023" name="Equation" r:id="rId5" imgW="419100" imgH="165100" progId="Equation.3">
              <p:embed/>
            </p:oleObj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4200" y="3200400"/>
          <a:ext cx="5181600" cy="148336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90500" name="Object 256"/>
          <p:cNvGraphicFramePr>
            <a:graphicFrameLocks noChangeAspect="1"/>
          </p:cNvGraphicFramePr>
          <p:nvPr/>
        </p:nvGraphicFramePr>
        <p:xfrm>
          <a:off x="812800" y="3733800"/>
          <a:ext cx="617538" cy="393700"/>
        </p:xfrm>
        <a:graphic>
          <a:graphicData uri="http://schemas.openxmlformats.org/presentationml/2006/ole">
            <p:oleObj spid="_x0000_s545024" name="Equation" r:id="rId6" imgW="279400" imgH="177800" progId="Equation.3">
              <p:embed/>
            </p:oleObj>
          </a:graphicData>
        </a:graphic>
      </p:graphicFrame>
      <p:graphicFrame>
        <p:nvGraphicFramePr>
          <p:cNvPr id="490501" name="Object 257"/>
          <p:cNvGraphicFramePr>
            <a:graphicFrameLocks noChangeAspect="1"/>
          </p:cNvGraphicFramePr>
          <p:nvPr/>
        </p:nvGraphicFramePr>
        <p:xfrm>
          <a:off x="3389313" y="3733800"/>
          <a:ext cx="646112" cy="449263"/>
        </p:xfrm>
        <a:graphic>
          <a:graphicData uri="http://schemas.openxmlformats.org/presentationml/2006/ole">
            <p:oleObj spid="_x0000_s545025" name="Equation" r:id="rId7" imgW="292100" imgH="203200" progId="Equation.3">
              <p:embed/>
            </p:oleObj>
          </a:graphicData>
        </a:graphic>
      </p:graphicFrame>
      <p:graphicFrame>
        <p:nvGraphicFramePr>
          <p:cNvPr id="490502" name="Object 258"/>
          <p:cNvGraphicFramePr>
            <a:graphicFrameLocks noChangeAspect="1"/>
          </p:cNvGraphicFramePr>
          <p:nvPr/>
        </p:nvGraphicFramePr>
        <p:xfrm>
          <a:off x="3403600" y="4219575"/>
          <a:ext cx="646113" cy="449263"/>
        </p:xfrm>
        <a:graphic>
          <a:graphicData uri="http://schemas.openxmlformats.org/presentationml/2006/ole">
            <p:oleObj spid="_x0000_s545026" name="Equation" r:id="rId8" imgW="292100" imgH="203200" progId="Equation.3">
              <p:embed/>
            </p:oleObj>
          </a:graphicData>
        </a:graphic>
      </p:graphicFrame>
      <p:graphicFrame>
        <p:nvGraphicFramePr>
          <p:cNvPr id="490503" name="Object 259"/>
          <p:cNvGraphicFramePr>
            <a:graphicFrameLocks noChangeAspect="1"/>
          </p:cNvGraphicFramePr>
          <p:nvPr/>
        </p:nvGraphicFramePr>
        <p:xfrm>
          <a:off x="3403600" y="4725988"/>
          <a:ext cx="674688" cy="449262"/>
        </p:xfrm>
        <a:graphic>
          <a:graphicData uri="http://schemas.openxmlformats.org/presentationml/2006/ole">
            <p:oleObj spid="_x0000_s545027" name="Equation" r:id="rId9" imgW="304800" imgH="203200" progId="Equation.3">
              <p:embed/>
            </p:oleObj>
          </a:graphicData>
        </a:graphic>
      </p:graphicFrame>
      <p:graphicFrame>
        <p:nvGraphicFramePr>
          <p:cNvPr id="490504" name="Object 260"/>
          <p:cNvGraphicFramePr>
            <a:graphicFrameLocks noChangeAspect="1"/>
          </p:cNvGraphicFramePr>
          <p:nvPr/>
        </p:nvGraphicFramePr>
        <p:xfrm>
          <a:off x="1509713" y="3762375"/>
          <a:ext cx="1208087" cy="393700"/>
        </p:xfrm>
        <a:graphic>
          <a:graphicData uri="http://schemas.openxmlformats.org/presentationml/2006/ole">
            <p:oleObj spid="_x0000_s545028" name="Equation" r:id="rId10" imgW="546100" imgH="177800" progId="Equation.3">
              <p:embed/>
            </p:oleObj>
          </a:graphicData>
        </a:graphic>
      </p:graphicFrame>
      <p:graphicFrame>
        <p:nvGraphicFramePr>
          <p:cNvPr id="490505" name="Object 261"/>
          <p:cNvGraphicFramePr>
            <a:graphicFrameLocks noChangeAspect="1"/>
          </p:cNvGraphicFramePr>
          <p:nvPr/>
        </p:nvGraphicFramePr>
        <p:xfrm>
          <a:off x="4117975" y="3748088"/>
          <a:ext cx="1150938" cy="365125"/>
        </p:xfrm>
        <a:graphic>
          <a:graphicData uri="http://schemas.openxmlformats.org/presentationml/2006/ole">
            <p:oleObj spid="_x0000_s545029" name="Equation" r:id="rId11" imgW="520700" imgH="165100" progId="Equation.3">
              <p:embed/>
            </p:oleObj>
          </a:graphicData>
        </a:graphic>
      </p:graphicFrame>
      <p:graphicFrame>
        <p:nvGraphicFramePr>
          <p:cNvPr id="490506" name="Object 262"/>
          <p:cNvGraphicFramePr>
            <a:graphicFrameLocks noChangeAspect="1"/>
          </p:cNvGraphicFramePr>
          <p:nvPr/>
        </p:nvGraphicFramePr>
        <p:xfrm>
          <a:off x="4130675" y="3970338"/>
          <a:ext cx="1093788" cy="812800"/>
        </p:xfrm>
        <a:graphic>
          <a:graphicData uri="http://schemas.openxmlformats.org/presentationml/2006/ole">
            <p:oleObj spid="_x0000_s545030" name="Equation" r:id="rId12" imgW="495300" imgH="368300" progId="Equation.3">
              <p:embed/>
            </p:oleObj>
          </a:graphicData>
        </a:graphic>
      </p:graphicFrame>
      <p:graphicFrame>
        <p:nvGraphicFramePr>
          <p:cNvPr id="490507" name="Object 263"/>
          <p:cNvGraphicFramePr>
            <a:graphicFrameLocks noChangeAspect="1"/>
          </p:cNvGraphicFramePr>
          <p:nvPr/>
        </p:nvGraphicFramePr>
        <p:xfrm>
          <a:off x="4264025" y="4733925"/>
          <a:ext cx="869950" cy="393700"/>
        </p:xfrm>
        <a:graphic>
          <a:graphicData uri="http://schemas.openxmlformats.org/presentationml/2006/ole">
            <p:oleObj spid="_x0000_s545031" name="Equation" r:id="rId13" imgW="393700" imgH="177800" progId="Equation.3">
              <p:embed/>
            </p:oleObj>
          </a:graphicData>
        </a:graphic>
      </p:graphicFrame>
      <p:graphicFrame>
        <p:nvGraphicFramePr>
          <p:cNvPr id="490508" name="Object 264"/>
          <p:cNvGraphicFramePr>
            <a:graphicFrameLocks noChangeAspect="1"/>
          </p:cNvGraphicFramePr>
          <p:nvPr/>
        </p:nvGraphicFramePr>
        <p:xfrm>
          <a:off x="1879600" y="6124575"/>
          <a:ext cx="482600" cy="522288"/>
        </p:xfrm>
        <a:graphic>
          <a:graphicData uri="http://schemas.openxmlformats.org/presentationml/2006/ole">
            <p:oleObj spid="_x0000_s545032" name="Equation" r:id="rId14" imgW="165100" imgH="1778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3403600" y="64008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2800" i="1" u="sng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</a:t>
            </a:r>
            <a:r>
              <a:rPr lang="en-US" sz="28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distance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rot="10800000">
            <a:off x="2336800" y="6400800"/>
            <a:ext cx="1066800" cy="266700"/>
          </a:xfrm>
          <a:prstGeom prst="curvedConnector3">
            <a:avLst>
              <a:gd name="adj1" fmla="val 47354"/>
            </a:avLst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45042" name="Group 41"/>
          <p:cNvGrpSpPr>
            <a:grpSpLocks/>
          </p:cNvGrpSpPr>
          <p:nvPr/>
        </p:nvGrpSpPr>
        <p:grpSpPr bwMode="auto">
          <a:xfrm>
            <a:off x="3670300" y="4191000"/>
            <a:ext cx="5246688" cy="3200400"/>
            <a:chOff x="3670300" y="4038600"/>
            <a:chExt cx="5246688" cy="3200400"/>
          </a:xfrm>
        </p:grpSpPr>
        <p:grpSp>
          <p:nvGrpSpPr>
            <p:cNvPr id="545045" name="Group 40"/>
            <p:cNvGrpSpPr>
              <a:grpSpLocks/>
            </p:cNvGrpSpPr>
            <p:nvPr/>
          </p:nvGrpSpPr>
          <p:grpSpPr bwMode="auto">
            <a:xfrm>
              <a:off x="3670300" y="4038600"/>
              <a:ext cx="5118100" cy="3200400"/>
              <a:chOff x="3670300" y="4038600"/>
              <a:chExt cx="5118100" cy="3200400"/>
            </a:xfrm>
          </p:grpSpPr>
          <p:grpSp>
            <p:nvGrpSpPr>
              <p:cNvPr id="545048" name="Group 27"/>
              <p:cNvGrpSpPr>
                <a:grpSpLocks/>
              </p:cNvGrpSpPr>
              <p:nvPr/>
            </p:nvGrpSpPr>
            <p:grpSpPr bwMode="auto">
              <a:xfrm>
                <a:off x="3670300" y="5600700"/>
                <a:ext cx="495300" cy="165100"/>
                <a:chOff x="6146800" y="4800600"/>
                <a:chExt cx="914400" cy="304800"/>
              </a:xfrm>
            </p:grpSpPr>
            <p:sp>
              <p:nvSpPr>
                <p:cNvPr id="545055" name="Rectangle 30"/>
                <p:cNvSpPr>
                  <a:spLocks noChangeArrowheads="1"/>
                </p:cNvSpPr>
                <p:nvPr/>
              </p:nvSpPr>
              <p:spPr bwMode="auto">
                <a:xfrm>
                  <a:off x="6146800" y="4800600"/>
                  <a:ext cx="762000" cy="304800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056" name="Oval 31"/>
                <p:cNvSpPr>
                  <a:spLocks noChangeArrowheads="1"/>
                </p:cNvSpPr>
                <p:nvPr/>
              </p:nvSpPr>
              <p:spPr bwMode="auto">
                <a:xfrm>
                  <a:off x="6756400" y="4800600"/>
                  <a:ext cx="304800" cy="304800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4241800" y="5676900"/>
                <a:ext cx="4114800" cy="1588"/>
              </a:xfrm>
              <a:prstGeom prst="line">
                <a:avLst/>
              </a:prstGeom>
              <a:ln w="2540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45050" name="Freeform 33"/>
              <p:cNvSpPr>
                <a:spLocks/>
              </p:cNvSpPr>
              <p:nvPr/>
            </p:nvSpPr>
            <p:spPr bwMode="auto">
              <a:xfrm>
                <a:off x="4235450" y="5708650"/>
                <a:ext cx="4191000" cy="457200"/>
              </a:xfrm>
              <a:custGeom>
                <a:avLst/>
                <a:gdLst>
                  <a:gd name="T0" fmla="*/ 0 w 4191000"/>
                  <a:gd name="T1" fmla="*/ 0 h 457200"/>
                  <a:gd name="T2" fmla="*/ 1301750 w 4191000"/>
                  <a:gd name="T3" fmla="*/ 19050 h 457200"/>
                  <a:gd name="T4" fmla="*/ 3028950 w 4191000"/>
                  <a:gd name="T5" fmla="*/ 177800 h 457200"/>
                  <a:gd name="T6" fmla="*/ 4191000 w 4191000"/>
                  <a:gd name="T7" fmla="*/ 457200 h 457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91000"/>
                  <a:gd name="T13" fmla="*/ 0 h 457200"/>
                  <a:gd name="T14" fmla="*/ 4191000 w 4191000"/>
                  <a:gd name="T15" fmla="*/ 457200 h 457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91000" h="457200">
                    <a:moveTo>
                      <a:pt x="0" y="0"/>
                    </a:moveTo>
                    <a:lnTo>
                      <a:pt x="1301750" y="19050"/>
                    </a:lnTo>
                    <a:cubicBezTo>
                      <a:pt x="1806575" y="48683"/>
                      <a:pt x="2547408" y="104775"/>
                      <a:pt x="3028950" y="177800"/>
                    </a:cubicBezTo>
                    <a:cubicBezTo>
                      <a:pt x="3510492" y="250825"/>
                      <a:pt x="4191000" y="457200"/>
                      <a:pt x="4191000" y="457200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5051" name="Group 34"/>
              <p:cNvGrpSpPr>
                <a:grpSpLocks/>
              </p:cNvGrpSpPr>
              <p:nvPr/>
            </p:nvGrpSpPr>
            <p:grpSpPr bwMode="auto">
              <a:xfrm>
                <a:off x="8128000" y="4038600"/>
                <a:ext cx="660400" cy="3200400"/>
                <a:chOff x="8128000" y="4038600"/>
                <a:chExt cx="660400" cy="3200400"/>
              </a:xfrm>
            </p:grpSpPr>
            <p:sp>
              <p:nvSpPr>
                <p:cNvPr id="545052" name="Oval 35"/>
                <p:cNvSpPr>
                  <a:spLocks noChangeArrowheads="1"/>
                </p:cNvSpPr>
                <p:nvPr/>
              </p:nvSpPr>
              <p:spPr bwMode="auto">
                <a:xfrm>
                  <a:off x="8394700" y="5594350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053" name="Oval 36"/>
                <p:cNvSpPr>
                  <a:spLocks noChangeArrowheads="1"/>
                </p:cNvSpPr>
                <p:nvPr/>
              </p:nvSpPr>
              <p:spPr bwMode="auto">
                <a:xfrm>
                  <a:off x="8286750" y="4851400"/>
                  <a:ext cx="349250" cy="16002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054" name="Oval 37"/>
                <p:cNvSpPr>
                  <a:spLocks noChangeArrowheads="1"/>
                </p:cNvSpPr>
                <p:nvPr/>
              </p:nvSpPr>
              <p:spPr bwMode="auto">
                <a:xfrm>
                  <a:off x="8128000" y="4038600"/>
                  <a:ext cx="660400" cy="32004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9" name="Straight Arrow Connector 38"/>
            <p:cNvCxnSpPr/>
            <p:nvPr/>
          </p:nvCxnSpPr>
          <p:spPr bwMode="auto">
            <a:xfrm rot="5400000">
              <a:off x="8611394" y="5930106"/>
              <a:ext cx="6096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708400" y="5486400"/>
              <a:ext cx="15240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490511" name="Object 265"/>
          <p:cNvGraphicFramePr>
            <a:graphicFrameLocks noChangeAspect="1"/>
          </p:cNvGraphicFramePr>
          <p:nvPr/>
        </p:nvGraphicFramePr>
        <p:xfrm>
          <a:off x="5362575" y="3454400"/>
          <a:ext cx="2613025" cy="898525"/>
        </p:xfrm>
        <a:graphic>
          <a:graphicData uri="http://schemas.openxmlformats.org/presentationml/2006/ole">
            <p:oleObj spid="_x0000_s545033" name="Equation" r:id="rId15" imgW="1181100" imgH="406400" progId="Equation.3">
              <p:embed/>
            </p:oleObj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 rot="10800000" flipV="1">
            <a:off x="4851400" y="37846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10800000" flipV="1">
            <a:off x="6045200" y="40513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which equation do we use?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Solution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117"/>
          <p:cNvGraphicFramePr>
            <a:graphicFrameLocks noChangeAspect="1"/>
          </p:cNvGraphicFramePr>
          <p:nvPr/>
        </p:nvGraphicFramePr>
        <p:xfrm>
          <a:off x="1574800" y="2089150"/>
          <a:ext cx="3168650" cy="1111250"/>
        </p:xfrm>
        <a:graphic>
          <a:graphicData uri="http://schemas.openxmlformats.org/presentationml/2006/ole">
            <p:oleObj spid="_x0000_s492661" name="Equation" r:id="rId4" imgW="1016000" imgH="3556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584200" y="233203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                            to find </a:t>
            </a: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time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84200" y="344328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rewrite equation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graphicFrame>
        <p:nvGraphicFramePr>
          <p:cNvPr id="492557" name="Object 118"/>
          <p:cNvGraphicFramePr>
            <a:graphicFrameLocks noChangeAspect="1"/>
          </p:cNvGraphicFramePr>
          <p:nvPr/>
        </p:nvGraphicFramePr>
        <p:xfrm>
          <a:off x="1041400" y="4435475"/>
          <a:ext cx="1862138" cy="1508125"/>
        </p:xfrm>
        <a:graphic>
          <a:graphicData uri="http://schemas.openxmlformats.org/presentationml/2006/ole">
            <p:oleObj spid="_x0000_s492662" name="Equation" r:id="rId5" imgW="596900" imgH="482600" progId="Equation.3">
              <p:embed/>
            </p:oleObj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603500" y="2428875"/>
            <a:ext cx="609600" cy="381000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92558" name="Object 119"/>
          <p:cNvGraphicFramePr>
            <a:graphicFrameLocks noChangeAspect="1"/>
          </p:cNvGraphicFramePr>
          <p:nvPr/>
        </p:nvGraphicFramePr>
        <p:xfrm>
          <a:off x="3098800" y="2090738"/>
          <a:ext cx="195263" cy="244475"/>
        </p:xfrm>
        <a:graphic>
          <a:graphicData uri="http://schemas.openxmlformats.org/presentationml/2006/ole">
            <p:oleObj spid="_x0000_s492663" name="Equation" r:id="rId6" imgW="101600" imgH="127000" progId="Equation.3">
              <p:embed/>
            </p:oleObj>
          </a:graphicData>
        </a:graphic>
      </p:graphicFrame>
      <p:graphicFrame>
        <p:nvGraphicFramePr>
          <p:cNvPr id="492559" name="Object 120"/>
          <p:cNvGraphicFramePr>
            <a:graphicFrameLocks noChangeAspect="1"/>
          </p:cNvGraphicFramePr>
          <p:nvPr/>
        </p:nvGraphicFramePr>
        <p:xfrm>
          <a:off x="3132138" y="4446588"/>
          <a:ext cx="3170237" cy="1468437"/>
        </p:xfrm>
        <a:graphic>
          <a:graphicData uri="http://schemas.openxmlformats.org/presentationml/2006/ole">
            <p:oleObj spid="_x0000_s492664" name="Equation" r:id="rId7" imgW="1016000" imgH="469900" progId="Equation.3">
              <p:embed/>
            </p:oleObj>
          </a:graphicData>
        </a:graphic>
      </p:graphicFrame>
      <p:graphicFrame>
        <p:nvGraphicFramePr>
          <p:cNvPr id="492560" name="Object 121"/>
          <p:cNvGraphicFramePr>
            <a:graphicFrameLocks noChangeAspect="1"/>
          </p:cNvGraphicFramePr>
          <p:nvPr/>
        </p:nvGraphicFramePr>
        <p:xfrm>
          <a:off x="6527800" y="4933950"/>
          <a:ext cx="2179638" cy="515938"/>
        </p:xfrm>
        <a:graphic>
          <a:graphicData uri="http://schemas.openxmlformats.org/presentationml/2006/ole">
            <p:oleObj spid="_x0000_s492665" name="Equation" r:id="rId8" imgW="698500" imgH="165100" progId="Equation.3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7213600" y="5486400"/>
            <a:ext cx="1447800" cy="1588"/>
          </a:xfrm>
          <a:prstGeom prst="line">
            <a:avLst/>
          </a:prstGeom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and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to solve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Solution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67"/>
          <p:cNvGraphicFramePr>
            <a:graphicFrameLocks noChangeAspect="1"/>
          </p:cNvGraphicFramePr>
          <p:nvPr/>
        </p:nvGraphicFramePr>
        <p:xfrm>
          <a:off x="736600" y="2568575"/>
          <a:ext cx="1584325" cy="555625"/>
        </p:xfrm>
        <a:graphic>
          <a:graphicData uri="http://schemas.openxmlformats.org/presentationml/2006/ole">
            <p:oleObj spid="_x0000_s498755" name="Equation" r:id="rId4" imgW="508000" imgH="177800" progId="Equation.3">
              <p:embed/>
            </p:oleObj>
          </a:graphicData>
        </a:graphic>
      </p:graphicFrame>
      <p:graphicFrame>
        <p:nvGraphicFramePr>
          <p:cNvPr id="492557" name="Object 68"/>
          <p:cNvGraphicFramePr>
            <a:graphicFrameLocks noChangeAspect="1"/>
          </p:cNvGraphicFramePr>
          <p:nvPr/>
        </p:nvGraphicFramePr>
        <p:xfrm>
          <a:off x="2420938" y="2528888"/>
          <a:ext cx="3525837" cy="595312"/>
        </p:xfrm>
        <a:graphic>
          <a:graphicData uri="http://schemas.openxmlformats.org/presentationml/2006/ole">
            <p:oleObj spid="_x0000_s498756" name="Equation" r:id="rId5" imgW="1130300" imgH="190500" progId="Equation.3">
              <p:embed/>
            </p:oleObj>
          </a:graphicData>
        </a:graphic>
      </p:graphicFrame>
      <p:graphicFrame>
        <p:nvGraphicFramePr>
          <p:cNvPr id="492560" name="Object 69"/>
          <p:cNvGraphicFramePr>
            <a:graphicFrameLocks noChangeAspect="1"/>
          </p:cNvGraphicFramePr>
          <p:nvPr/>
        </p:nvGraphicFramePr>
        <p:xfrm>
          <a:off x="6013450" y="2605088"/>
          <a:ext cx="2139950" cy="515937"/>
        </p:xfrm>
        <a:graphic>
          <a:graphicData uri="http://schemas.openxmlformats.org/presentationml/2006/ole">
            <p:oleObj spid="_x0000_s498757" name="Equation" r:id="rId6" imgW="685800" imgH="165100" progId="Equation.3">
              <p:embed/>
            </p:oleObj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27800" y="2362200"/>
            <a:ext cx="1905000" cy="914400"/>
          </a:xfrm>
          <a:prstGeom prst="rect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26648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789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0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26645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26643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1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26641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2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26639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3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26637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4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26635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28702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28699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8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28697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28695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0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28693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1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28691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2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28689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3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28687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4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28685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0732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3" name="Rectangle 5"/>
          <p:cNvSpPr>
            <a:spLocks noGrp="1" noChangeArrowheads="1"/>
          </p:cNvSpPr>
          <p:nvPr>
            <p:ph type="title"/>
          </p:nvPr>
        </p:nvSpPr>
        <p:spPr>
          <a:xfrm>
            <a:off x="1498600" y="5334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26694" name="Rectangle 6"/>
          <p:cNvSpPr>
            <a:spLocks noGrp="1" noChangeArrowheads="1"/>
          </p:cNvSpPr>
          <p:nvPr>
            <p:ph type="body" idx="1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If a gun is fired horizontally, and at the same time a bullet is dropped from the same height. They both hit the ground at the same time.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 algn="ctr">
              <a:buFont typeface="Monotype Sorts"/>
              <a:buNone/>
              <a:defRPr/>
            </a:pPr>
            <a:endParaRPr lang="en-US" sz="6000" smtClean="0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0727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2799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2796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4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2794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5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32792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6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32790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7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32788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8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32786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9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32784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0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32782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1" name="Text Box 33"/>
          <p:cNvSpPr txBox="1">
            <a:spLocks noChangeArrowheads="1"/>
          </p:cNvSpPr>
          <p:nvPr/>
        </p:nvSpPr>
        <p:spPr bwMode="auto">
          <a:xfrm>
            <a:off x="2919413" y="2851150"/>
            <a:ext cx="44005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6700">
                <a:solidFill>
                  <a:schemeClr val="tx1"/>
                </a:solidFill>
                <a:latin typeface="Arial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4834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428875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Their vertical motion can be considered separate from their horizontal motion.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4831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2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3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34827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34825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ll Moon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00FF"/>
      </a:accent1>
      <a:accent2>
        <a:srgbClr val="468A4B"/>
      </a:accent2>
      <a:accent3>
        <a:srgbClr val="FFFFFF"/>
      </a:accent3>
      <a:accent4>
        <a:srgbClr val="000000"/>
      </a:accent4>
      <a:accent5>
        <a:srgbClr val="FFAAFF"/>
      </a:accent5>
      <a:accent6>
        <a:srgbClr val="3F7D43"/>
      </a:accent6>
      <a:hlink>
        <a:srgbClr val="0000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25400" dist="25399" dir="2700000" algn="ctr" rotWithShape="0">
            <a:schemeClr val="bg2"/>
          </a:outerShdw>
        </a:effectLst>
      </a:spPr>
      <a:bodyPr vert="horz" wrap="squar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r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900" b="0" i="1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3">
        <a:dk1>
          <a:srgbClr val="000000"/>
        </a:dk1>
        <a:lt1>
          <a:srgbClr val="FFFFFF"/>
        </a:lt1>
        <a:dk2>
          <a:srgbClr val="FFFFFF"/>
        </a:dk2>
        <a:lt2>
          <a:srgbClr val="FF8000"/>
        </a:lt2>
        <a:accent1>
          <a:srgbClr val="FF00FF"/>
        </a:accent1>
        <a:accent2>
          <a:srgbClr val="468A4B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3F7D43"/>
        </a:accent6>
        <a:hlink>
          <a:srgbClr val="0000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2004:Templates:Presentations:Designs:Full Moon</Template>
  <TotalTime>45934</TotalTime>
  <Pages>0</Pages>
  <Words>1285</Words>
  <Characters>0</Characters>
  <Application>Microsoft Office PowerPoint</Application>
  <PresentationFormat>Custom</PresentationFormat>
  <Lines>0</Lines>
  <Paragraphs>249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Gill Sans</vt:lpstr>
      <vt:lpstr>ヒラギノ角ゴ Pro W3</vt:lpstr>
      <vt:lpstr>Arial</vt:lpstr>
      <vt:lpstr>Tahoma</vt:lpstr>
      <vt:lpstr>MS PGothic</vt:lpstr>
      <vt:lpstr>Monotype Sorts</vt:lpstr>
      <vt:lpstr>Times New Roman</vt:lpstr>
      <vt:lpstr>Full Moon</vt:lpstr>
      <vt:lpstr>Equation</vt:lpstr>
      <vt:lpstr>PROJECTILE MOTION</vt:lpstr>
      <vt:lpstr>Projectile Motion Lesson: Part 1 “Hang Time”</vt:lpstr>
      <vt:lpstr>Objective</vt:lpstr>
      <vt:lpstr>  One bullet is dropped while another is a shot horizontally.  The bullets are identical and begin at the same height.  Which bullet hits the ground first?</vt:lpstr>
      <vt:lpstr>Amazing facts!</vt:lpstr>
      <vt:lpstr>Amazing facts!</vt:lpstr>
      <vt:lpstr>Amazing facts!</vt:lpstr>
      <vt:lpstr>Amazing facts!</vt:lpstr>
      <vt:lpstr>Vertical and horizontal</vt:lpstr>
      <vt:lpstr>Vertical and horizontal</vt:lpstr>
      <vt:lpstr>Myth Busters Bullet Clip</vt:lpstr>
      <vt:lpstr>Who is in the air longer?</vt:lpstr>
      <vt:lpstr>Slide 13</vt:lpstr>
      <vt:lpstr>Michael Jordan Won Slam Dunk Constest in 1987 and 1988.</vt:lpstr>
      <vt:lpstr>Dunk Videos</vt:lpstr>
      <vt:lpstr>Slide 16</vt:lpstr>
      <vt:lpstr>Slide 17</vt:lpstr>
      <vt:lpstr>Slide 18</vt:lpstr>
      <vt:lpstr>Slide 19</vt:lpstr>
      <vt:lpstr>How do you measure a Vertical Jump?</vt:lpstr>
      <vt:lpstr>Activity Instructions</vt:lpstr>
      <vt:lpstr>Intermediate Closure</vt:lpstr>
      <vt:lpstr>Projectile Motion Lesson: Part 2 “Distance Traveled”</vt:lpstr>
      <vt:lpstr>No wonder the bird is angry!</vt:lpstr>
      <vt:lpstr>Parabola</vt:lpstr>
      <vt:lpstr>Parabola</vt:lpstr>
      <vt:lpstr>Parabola</vt:lpstr>
      <vt:lpstr>Why a parabola?</vt:lpstr>
      <vt:lpstr>Horizontal motion</vt:lpstr>
      <vt:lpstr>Vertical motion</vt:lpstr>
      <vt:lpstr>Parabolic motion</vt:lpstr>
      <vt:lpstr>Example 1</vt:lpstr>
      <vt:lpstr>Example 1</vt:lpstr>
      <vt:lpstr>Example 1</vt:lpstr>
      <vt:lpstr>Example 2</vt:lpstr>
      <vt:lpstr>Example 2</vt:lpstr>
      <vt:lpstr>Example 2</vt:lpstr>
      <vt:lpstr>Example 3</vt:lpstr>
      <vt:lpstr>Example</vt:lpstr>
      <vt:lpstr>Example</vt:lpstr>
      <vt:lpstr>Example 4  </vt:lpstr>
      <vt:lpstr>Example 4</vt:lpstr>
      <vt:lpstr>Example</vt:lpstr>
      <vt:lpstr>Closure</vt:lpstr>
      <vt:lpstr>Homework 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  What is the horizontal distance between the rifle and the bull’ s-eye?</vt:lpstr>
      <vt:lpstr>SOLUTION  What is the horizontal distance between the rifle and the bull’ s-eye?</vt:lpstr>
      <vt:lpstr>SOLUTION </vt:lpstr>
      <vt:lpstr>SOLUTION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Barker, Steven</dc:creator>
  <cp:keywords/>
  <dc:description/>
  <cp:lastModifiedBy>kidsadmin</cp:lastModifiedBy>
  <cp:revision>430</cp:revision>
  <cp:lastPrinted>2011-01-21T19:36:03Z</cp:lastPrinted>
  <dcterms:created xsi:type="dcterms:W3CDTF">2011-01-25T18:09:02Z</dcterms:created>
  <dcterms:modified xsi:type="dcterms:W3CDTF">2014-03-10T19:28:26Z</dcterms:modified>
</cp:coreProperties>
</file>