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72" r:id="rId3"/>
    <p:sldId id="257" r:id="rId4"/>
    <p:sldId id="261" r:id="rId5"/>
    <p:sldId id="273" r:id="rId6"/>
    <p:sldId id="274" r:id="rId7"/>
    <p:sldId id="259" r:id="rId8"/>
    <p:sldId id="260" r:id="rId9"/>
    <p:sldId id="268" r:id="rId10"/>
    <p:sldId id="258" r:id="rId11"/>
    <p:sldId id="270" r:id="rId12"/>
    <p:sldId id="266" r:id="rId13"/>
    <p:sldId id="262" r:id="rId14"/>
    <p:sldId id="263" r:id="rId15"/>
    <p:sldId id="264" r:id="rId16"/>
    <p:sldId id="265" r:id="rId17"/>
    <p:sldId id="267"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58" d="100"/>
          <a:sy n="58" d="100"/>
        </p:scale>
        <p:origin x="1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593FBD-2740-4DCD-AE9C-2247823969AD}" type="datetimeFigureOut">
              <a:rPr lang="en-US" smtClean="0"/>
              <a:t>9/18/2015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A82550-1C7F-45D7-AE2D-34A2B1BA17D2}" type="slidenum">
              <a:rPr lang="en-US" smtClean="0"/>
              <a:t>‹#›</a:t>
            </a:fld>
            <a:endParaRPr lang="en-US"/>
          </a:p>
        </p:txBody>
      </p:sp>
    </p:spTree>
    <p:extLst>
      <p:ext uri="{BB962C8B-B14F-4D97-AF65-F5344CB8AC3E}">
        <p14:creationId xmlns:p14="http://schemas.microsoft.com/office/powerpoint/2010/main" val="594904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76DA6C-1BE8-4C94-982F-11E47A0470B6}"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114608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DA6C-1BE8-4C94-982F-11E47A0470B6}"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196082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DA6C-1BE8-4C94-982F-11E47A0470B6}"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90681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DA6C-1BE8-4C94-982F-11E47A0470B6}"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49175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6DA6C-1BE8-4C94-982F-11E47A0470B6}"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13819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76DA6C-1BE8-4C94-982F-11E47A0470B6}"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65156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76DA6C-1BE8-4C94-982F-11E47A0470B6}"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268851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6DA6C-1BE8-4C94-982F-11E47A0470B6}"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423384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6DA6C-1BE8-4C94-982F-11E47A0470B6}"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99990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6DA6C-1BE8-4C94-982F-11E47A0470B6}"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123335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6DA6C-1BE8-4C94-982F-11E47A0470B6}"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B266-3DC1-41CE-8DD1-A2FC3236CC52}" type="slidenum">
              <a:rPr lang="en-US" smtClean="0"/>
              <a:t>‹#›</a:t>
            </a:fld>
            <a:endParaRPr lang="en-US"/>
          </a:p>
        </p:txBody>
      </p:sp>
    </p:spTree>
    <p:extLst>
      <p:ext uri="{BB962C8B-B14F-4D97-AF65-F5344CB8AC3E}">
        <p14:creationId xmlns:p14="http://schemas.microsoft.com/office/powerpoint/2010/main" val="413967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6DA6C-1BE8-4C94-982F-11E47A0470B6}" type="datetimeFigureOut">
              <a:rPr lang="en-US" smtClean="0"/>
              <a:t>9/18/2015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9B266-3DC1-41CE-8DD1-A2FC3236CC52}" type="slidenum">
              <a:rPr lang="en-US" smtClean="0"/>
              <a:t>‹#›</a:t>
            </a:fld>
            <a:endParaRPr lang="en-US"/>
          </a:p>
        </p:txBody>
      </p:sp>
    </p:spTree>
    <p:extLst>
      <p:ext uri="{BB962C8B-B14F-4D97-AF65-F5344CB8AC3E}">
        <p14:creationId xmlns:p14="http://schemas.microsoft.com/office/powerpoint/2010/main" val="390554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Reaction Time Lab</a:t>
            </a:r>
            <a:endParaRPr lang="en-US" dirty="0"/>
          </a:p>
        </p:txBody>
      </p:sp>
      <p:sp>
        <p:nvSpPr>
          <p:cNvPr id="3" name="Subtitle 2"/>
          <p:cNvSpPr>
            <a:spLocks noGrp="1"/>
          </p:cNvSpPr>
          <p:nvPr>
            <p:ph type="subTitle" idx="1"/>
          </p:nvPr>
        </p:nvSpPr>
        <p:spPr/>
        <p:txBody>
          <a:bodyPr/>
          <a:lstStyle/>
          <a:p>
            <a:r>
              <a:rPr lang="en-US" dirty="0" smtClean="0"/>
              <a:t>Mr. Barker</a:t>
            </a:r>
            <a:endParaRPr lang="en-US" dirty="0"/>
          </a:p>
        </p:txBody>
      </p:sp>
    </p:spTree>
    <p:extLst>
      <p:ext uri="{BB962C8B-B14F-4D97-AF65-F5344CB8AC3E}">
        <p14:creationId xmlns:p14="http://schemas.microsoft.com/office/powerpoint/2010/main" val="2194030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One last thing…..your boss (Mr. Barker) wants a detailed typed lab report of your findings. Your boss is a stickler about following directions, neatness, and using the scientific method.  In the following slides, there is an outline of what will be expect in the final lab report.  This same outline should be followed for future lab write ups unless you are instructed differently.  A lab report template is available on Mr. Barker’s boulder creek physics webpage under the ‘labs’ tab.</a:t>
            </a:r>
          </a:p>
          <a:p>
            <a:pPr marL="0" indent="0">
              <a:buNone/>
            </a:pPr>
            <a:endParaRPr lang="en-US" dirty="0"/>
          </a:p>
          <a:p>
            <a:pPr marL="0" indent="0">
              <a:buNone/>
            </a:pPr>
            <a:r>
              <a:rPr lang="en-US" dirty="0" smtClean="0"/>
              <a:t>Keep in mind that your boss is a busy person and you have been hired to do a job.  Although your boss is available for occasional questions, you need to figure out most things on your own.</a:t>
            </a:r>
            <a:endParaRPr lang="en-US" dirty="0"/>
          </a:p>
        </p:txBody>
      </p:sp>
    </p:spTree>
    <p:extLst>
      <p:ext uri="{BB962C8B-B14F-4D97-AF65-F5344CB8AC3E}">
        <p14:creationId xmlns:p14="http://schemas.microsoft.com/office/powerpoint/2010/main" val="2052694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Title</a:t>
            </a:r>
          </a:p>
          <a:p>
            <a:r>
              <a:rPr lang="en-US" dirty="0" smtClean="0"/>
              <a:t>Abstract</a:t>
            </a:r>
          </a:p>
          <a:p>
            <a:r>
              <a:rPr lang="en-US" dirty="0" smtClean="0"/>
              <a:t>Introduction</a:t>
            </a:r>
          </a:p>
          <a:p>
            <a:r>
              <a:rPr lang="en-US" dirty="0" smtClean="0"/>
              <a:t>Experimental Procedure</a:t>
            </a:r>
          </a:p>
          <a:p>
            <a:r>
              <a:rPr lang="en-US" dirty="0" smtClean="0"/>
              <a:t>Experimental Data</a:t>
            </a:r>
          </a:p>
          <a:p>
            <a:r>
              <a:rPr lang="en-US" dirty="0" smtClean="0"/>
              <a:t>Data Analysis</a:t>
            </a:r>
          </a:p>
          <a:p>
            <a:r>
              <a:rPr lang="en-US" dirty="0" smtClean="0"/>
              <a:t>Conclusion</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53869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Page</a:t>
            </a:r>
            <a:endParaRPr lang="en-US" dirty="0"/>
          </a:p>
        </p:txBody>
      </p:sp>
      <p:sp>
        <p:nvSpPr>
          <p:cNvPr id="3" name="Content Placeholder 2"/>
          <p:cNvSpPr>
            <a:spLocks noGrp="1"/>
          </p:cNvSpPr>
          <p:nvPr>
            <p:ph idx="1"/>
          </p:nvPr>
        </p:nvSpPr>
        <p:spPr/>
        <p:txBody>
          <a:bodyPr/>
          <a:lstStyle/>
          <a:p>
            <a:r>
              <a:rPr lang="en-US" dirty="0"/>
              <a:t>Title of the </a:t>
            </a:r>
            <a:r>
              <a:rPr lang="en-US" dirty="0" smtClean="0"/>
              <a:t>lab</a:t>
            </a:r>
            <a:endParaRPr lang="en-US" dirty="0"/>
          </a:p>
          <a:p>
            <a:r>
              <a:rPr lang="en-US" dirty="0"/>
              <a:t>Your name first, your partners’ names</a:t>
            </a:r>
          </a:p>
          <a:p>
            <a:r>
              <a:rPr lang="en-US" dirty="0"/>
              <a:t>Boulder Creek High School</a:t>
            </a:r>
          </a:p>
          <a:p>
            <a:r>
              <a:rPr lang="en-US" dirty="0" smtClean="0"/>
              <a:t>Date</a:t>
            </a:r>
            <a:endParaRPr lang="en-US" dirty="0"/>
          </a:p>
          <a:p>
            <a:r>
              <a:rPr lang="en-US" dirty="0" smtClean="0"/>
              <a:t>Include a page number on each page</a:t>
            </a:r>
            <a:endParaRPr lang="en-US" dirty="0"/>
          </a:p>
        </p:txBody>
      </p:sp>
    </p:spTree>
    <p:extLst>
      <p:ext uri="{BB962C8B-B14F-4D97-AF65-F5344CB8AC3E}">
        <p14:creationId xmlns:p14="http://schemas.microsoft.com/office/powerpoint/2010/main" val="3515195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marL="0" indent="0">
              <a:buNone/>
            </a:pPr>
            <a:r>
              <a:rPr lang="en-US" dirty="0"/>
              <a:t>An abstract is a summary of the entire lab that gives the reader a basic understanding of the lab experiment and its results without having to read the entire report. A complete, well written paragraph will suffice. Start by saying what was done in the lab. Then, state the results of the lab. Finally, interpret your results and state any conclusions you drew from those results. An abstract is sort of like an introduction and a conclusion rolled into one paragraph, and most people actually just put their abstract together with pieces of those sections of their papers. Remember to write everything in your report in third person (do not use “I” or “we”), past tense language. Do not change the basic layout of this template. Write your abstract last!</a:t>
            </a:r>
          </a:p>
          <a:p>
            <a:pPr marL="0" indent="0">
              <a:buNone/>
            </a:pPr>
            <a:endParaRPr lang="en-US" dirty="0"/>
          </a:p>
        </p:txBody>
      </p:sp>
    </p:spTree>
    <p:extLst>
      <p:ext uri="{BB962C8B-B14F-4D97-AF65-F5344CB8AC3E}">
        <p14:creationId xmlns:p14="http://schemas.microsoft.com/office/powerpoint/2010/main" val="2112893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This </a:t>
            </a:r>
            <a:r>
              <a:rPr lang="en-US" dirty="0"/>
              <a:t>is where you give the reader a basic idea of what was done in the lab. Start by telling what the purpose of the lab was. It could have been to discover a relationship or to demonstrate/verify a concept we already learned in class. For example, if we verified the equation for the period of a pendulum, state that in the introduction. </a:t>
            </a:r>
          </a:p>
          <a:p>
            <a:pPr marL="0" indent="0">
              <a:buNone/>
            </a:pPr>
            <a:r>
              <a:rPr lang="en-US" dirty="0" smtClean="0"/>
              <a:t>	Once </a:t>
            </a:r>
            <a:r>
              <a:rPr lang="en-US" dirty="0"/>
              <a:t>you have explained what we did and why we did it, give a list of materials you used to perform the lab. Do not make a bulleted list. Write a paragraph that explains what you used in the lab and a basic explanation of what it was used for. Do not go into too much detail, but do mention the equipment used in the experiment and/or the analysis process along with what is was used for. </a:t>
            </a:r>
          </a:p>
          <a:p>
            <a:pPr marL="0" indent="0">
              <a:buNone/>
            </a:pPr>
            <a:endParaRPr lang="en-US" dirty="0"/>
          </a:p>
        </p:txBody>
      </p:sp>
    </p:spTree>
    <p:extLst>
      <p:ext uri="{BB962C8B-B14F-4D97-AF65-F5344CB8AC3E}">
        <p14:creationId xmlns:p14="http://schemas.microsoft.com/office/powerpoint/2010/main" val="3115982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Procedure</a:t>
            </a:r>
            <a:endParaRPr lang="en-US" dirty="0"/>
          </a:p>
        </p:txBody>
      </p:sp>
      <p:sp>
        <p:nvSpPr>
          <p:cNvPr id="3" name="Content Placeholder 2"/>
          <p:cNvSpPr>
            <a:spLocks noGrp="1"/>
          </p:cNvSpPr>
          <p:nvPr>
            <p:ph idx="1"/>
          </p:nvPr>
        </p:nvSpPr>
        <p:spPr/>
        <p:txBody>
          <a:bodyPr/>
          <a:lstStyle/>
          <a:p>
            <a:pPr marL="0" indent="0">
              <a:buNone/>
            </a:pPr>
            <a:r>
              <a:rPr lang="en-US" dirty="0"/>
              <a:t>This is a detailed paragraph that documents your experimental procedure. You need to be detailed enough so that an educated person with a basic understanding of laboratory science could recreate your experiment and get similar results. Again, focus on what you did to fulfill the lab objective. For example, if you used a pendulum to verify the period of a pendulum equation mention the apparatus, but focus on the process of recording and analyzing the data</a:t>
            </a:r>
          </a:p>
        </p:txBody>
      </p:sp>
    </p:spTree>
    <p:extLst>
      <p:ext uri="{BB962C8B-B14F-4D97-AF65-F5344CB8AC3E}">
        <p14:creationId xmlns:p14="http://schemas.microsoft.com/office/powerpoint/2010/main" val="519853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Data</a:t>
            </a:r>
            <a:endParaRPr lang="en-US" dirty="0"/>
          </a:p>
        </p:txBody>
      </p:sp>
      <p:sp>
        <p:nvSpPr>
          <p:cNvPr id="3" name="Content Placeholder 2"/>
          <p:cNvSpPr>
            <a:spLocks noGrp="1"/>
          </p:cNvSpPr>
          <p:nvPr>
            <p:ph idx="1"/>
          </p:nvPr>
        </p:nvSpPr>
        <p:spPr/>
        <p:txBody>
          <a:bodyPr/>
          <a:lstStyle/>
          <a:p>
            <a:pPr marL="0" indent="0">
              <a:buNone/>
            </a:pPr>
            <a:r>
              <a:rPr lang="en-US" dirty="0"/>
              <a:t>This is not a paragraph. Insert a data table in this section using the table function in MS word</a:t>
            </a:r>
            <a:r>
              <a:rPr lang="en-US" dirty="0" smtClean="0"/>
              <a:t>.</a:t>
            </a:r>
          </a:p>
          <a:p>
            <a:endParaRPr lang="en-US" dirty="0"/>
          </a:p>
          <a:p>
            <a:pPr marL="0" indent="0">
              <a:buNone/>
            </a:pPr>
            <a:r>
              <a:rPr lang="en-US" dirty="0"/>
              <a:t>Something important to remember: only measured or given quantities go in this section. If a piece of information is calculated, it does not go here. For example, if you measure volume with a graduated cylinder, it can go in your data table. If you have to calculate volume by multiplying length times width times height, it does not go here, but the measured dimensions would.</a:t>
            </a:r>
          </a:p>
        </p:txBody>
      </p:sp>
    </p:spTree>
    <p:extLst>
      <p:ext uri="{BB962C8B-B14F-4D97-AF65-F5344CB8AC3E}">
        <p14:creationId xmlns:p14="http://schemas.microsoft.com/office/powerpoint/2010/main" val="3868090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pPr marL="0" indent="0">
              <a:buNone/>
            </a:pPr>
            <a:r>
              <a:rPr lang="en-US" dirty="0"/>
              <a:t>This isn’t a paragraph, either. This is where equations and graphs go. If you calculate it, it goes here, and all of your work needs to be shown. You can go to the top menu and click “insert”, and then click “Equation” to make equations in MS word. Alternatively, you can leave space here for neatly done handwritten work. You can also scan or snap a NEAT picture of your handwritten work and insert it into this section as a picture.</a:t>
            </a:r>
          </a:p>
          <a:p>
            <a:pPr marL="0" indent="0">
              <a:buNone/>
            </a:pPr>
            <a:endParaRPr lang="en-US" dirty="0"/>
          </a:p>
        </p:txBody>
      </p:sp>
    </p:spTree>
    <p:extLst>
      <p:ext uri="{BB962C8B-B14F-4D97-AF65-F5344CB8AC3E}">
        <p14:creationId xmlns:p14="http://schemas.microsoft.com/office/powerpoint/2010/main" val="2330348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This is a paragraph where you sum up what you did in the lab and state your results. Give a basic explanation of what you did. Then, state your results. After you state what you found, describe any conclusions that can logically be drawn from your results. For example, if you used a pendulum to verify the period of a pendulum equation mention the apparatus, briefly describe the apparatus, and analysis process (one or two sentences since you have already explained it), and then state any if you have enough evidence to support or reject what you set out to verify. If you were instead discovering a relationship that was previously unknown, state what that relationship is and how you came to that conclusion. State anything that could logically be concluded from these results. Once you have stated this, account for any sources of error in the experiment. Explain anything that we may not have taken into consideration, such as air drag, friction, etc. State that source of error, and then explain how it may have impacted your results. </a:t>
            </a:r>
          </a:p>
          <a:p>
            <a:endParaRPr lang="en-US" dirty="0"/>
          </a:p>
        </p:txBody>
      </p:sp>
    </p:spTree>
    <p:extLst>
      <p:ext uri="{BB962C8B-B14F-4D97-AF65-F5344CB8AC3E}">
        <p14:creationId xmlns:p14="http://schemas.microsoft.com/office/powerpoint/2010/main" val="3109228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Bodies’ Velocities” Article</a:t>
            </a:r>
            <a:endParaRPr lang="en-US" dirty="0"/>
          </a:p>
        </p:txBody>
      </p:sp>
      <p:sp>
        <p:nvSpPr>
          <p:cNvPr id="3" name="Content Placeholder 2"/>
          <p:cNvSpPr>
            <a:spLocks noGrp="1"/>
          </p:cNvSpPr>
          <p:nvPr>
            <p:ph idx="1"/>
          </p:nvPr>
        </p:nvSpPr>
        <p:spPr/>
        <p:txBody>
          <a:bodyPr/>
          <a:lstStyle/>
          <a:p>
            <a:r>
              <a:rPr lang="en-US" dirty="0" smtClean="0"/>
              <a:t>Read the “Our Bodies’ Velocities” article and answer the questions located under the ‘labs’ tab on the boulder creek physics webpage.</a:t>
            </a:r>
          </a:p>
          <a:p>
            <a:endParaRPr lang="en-US" dirty="0"/>
          </a:p>
          <a:p>
            <a:r>
              <a:rPr lang="en-US" dirty="0" smtClean="0"/>
              <a:t>Attach your answers to the lab report when you turn it in.</a:t>
            </a:r>
          </a:p>
        </p:txBody>
      </p:sp>
    </p:spTree>
    <p:extLst>
      <p:ext uri="{BB962C8B-B14F-4D97-AF65-F5344CB8AC3E}">
        <p14:creationId xmlns:p14="http://schemas.microsoft.com/office/powerpoint/2010/main" val="350482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Scenario</a:t>
            </a:r>
            <a:endParaRPr lang="en-US" dirty="0"/>
          </a:p>
        </p:txBody>
      </p:sp>
      <p:sp>
        <p:nvSpPr>
          <p:cNvPr id="3" name="Content Placeholder 2"/>
          <p:cNvSpPr>
            <a:spLocks noGrp="1"/>
          </p:cNvSpPr>
          <p:nvPr>
            <p:ph idx="1"/>
          </p:nvPr>
        </p:nvSpPr>
        <p:spPr>
          <a:xfrm>
            <a:off x="838200" y="1886585"/>
            <a:ext cx="10515600" cy="4351338"/>
          </a:xfrm>
        </p:spPr>
        <p:txBody>
          <a:bodyPr>
            <a:normAutofit/>
          </a:bodyPr>
          <a:lstStyle/>
          <a:p>
            <a:pPr marL="0" indent="0">
              <a:buNone/>
            </a:pPr>
            <a:r>
              <a:rPr lang="en-US" dirty="0" smtClean="0"/>
              <a:t>The company for which you work is designing an advanced automobile brake system.  The new brake system is operated by bringing the index finger and thumb together.  Researchers at your company believe that your fingers react more quickly than your feet when faced with an sudden threat.  If your company successfully designs this new system, it could replace the existing brake systems in all automobiles.</a:t>
            </a:r>
          </a:p>
        </p:txBody>
      </p:sp>
    </p:spTree>
    <p:extLst>
      <p:ext uri="{BB962C8B-B14F-4D97-AF65-F5344CB8AC3E}">
        <p14:creationId xmlns:p14="http://schemas.microsoft.com/office/powerpoint/2010/main" val="3179264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t>
            </a:r>
            <a:r>
              <a:rPr lang="en-US" dirty="0" smtClean="0"/>
              <a:t>A – Finger Reaction Time</a:t>
            </a:r>
            <a:endParaRPr lang="en-US" dirty="0"/>
          </a:p>
        </p:txBody>
      </p:sp>
      <p:sp>
        <p:nvSpPr>
          <p:cNvPr id="3" name="Content Placeholder 2"/>
          <p:cNvSpPr>
            <a:spLocks noGrp="1"/>
          </p:cNvSpPr>
          <p:nvPr>
            <p:ph idx="1"/>
          </p:nvPr>
        </p:nvSpPr>
        <p:spPr/>
        <p:txBody>
          <a:bodyPr/>
          <a:lstStyle/>
          <a:p>
            <a:pPr marL="0" indent="0">
              <a:buNone/>
            </a:pPr>
            <a:r>
              <a:rPr lang="en-US" dirty="0" smtClean="0"/>
              <a:t>As part of the design team, you have been assigned the task of measuring human reaction time.  In order to calibrate the brake system correctly, your boss needs to know how much time passes between a human being seeing an event occur and then reacting to it by bringing the thumb and index finger together.  You should assume that the thumb and index finger are extended far apart when the event occurs, otherwise your measurements of reaction time could be lower than actual times.  Inaccurate reaction times could result in the loss of human lives! </a:t>
            </a:r>
          </a:p>
          <a:p>
            <a:pPr marL="0" indent="0">
              <a:buNone/>
            </a:pPr>
            <a:endParaRPr lang="en-US" dirty="0"/>
          </a:p>
        </p:txBody>
      </p:sp>
    </p:spTree>
    <p:extLst>
      <p:ext uri="{BB962C8B-B14F-4D97-AF65-F5344CB8AC3E}">
        <p14:creationId xmlns:p14="http://schemas.microsoft.com/office/powerpoint/2010/main" val="3442680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B </a:t>
            </a:r>
            <a:r>
              <a:rPr lang="en-US" dirty="0" smtClean="0"/>
              <a:t>– Foot Reaction Time</a:t>
            </a:r>
            <a:endParaRPr lang="en-US" dirty="0"/>
          </a:p>
        </p:txBody>
      </p:sp>
      <p:sp>
        <p:nvSpPr>
          <p:cNvPr id="3" name="Content Placeholder 2"/>
          <p:cNvSpPr>
            <a:spLocks noGrp="1"/>
          </p:cNvSpPr>
          <p:nvPr>
            <p:ph idx="1"/>
          </p:nvPr>
        </p:nvSpPr>
        <p:spPr/>
        <p:txBody>
          <a:bodyPr/>
          <a:lstStyle/>
          <a:p>
            <a:pPr marL="0" indent="0">
              <a:buNone/>
            </a:pPr>
            <a:r>
              <a:rPr lang="en-US" dirty="0" smtClean="0"/>
              <a:t>After finishing your measurement of finger reaction time, you start wondering whether the company researchers are correct about foot reaction time.  </a:t>
            </a:r>
            <a:r>
              <a:rPr lang="en-US" dirty="0"/>
              <a:t>T</a:t>
            </a:r>
            <a:r>
              <a:rPr lang="en-US" dirty="0" smtClean="0"/>
              <a:t>ake that opportunity to impress your boss by independently confirming (or disconfirming) the company’s assumption that finger reaction time is faster than foot reaction time.  Design and perform an experiment measuring foot reaction time.  </a:t>
            </a:r>
            <a:r>
              <a:rPr lang="en-US" smtClean="0"/>
              <a:t>Compare </a:t>
            </a:r>
            <a:r>
              <a:rPr lang="en-US" dirty="0" smtClean="0"/>
              <a:t>finger reaction time with foot reaction time.</a:t>
            </a:r>
            <a:endParaRPr lang="en-US" dirty="0"/>
          </a:p>
        </p:txBody>
      </p:sp>
    </p:spTree>
    <p:extLst>
      <p:ext uri="{BB962C8B-B14F-4D97-AF65-F5344CB8AC3E}">
        <p14:creationId xmlns:p14="http://schemas.microsoft.com/office/powerpoint/2010/main" val="4027422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 -Distractions and Impairments</a:t>
            </a:r>
            <a:endParaRPr lang="en-US" dirty="0"/>
          </a:p>
        </p:txBody>
      </p:sp>
      <p:sp>
        <p:nvSpPr>
          <p:cNvPr id="3" name="Content Placeholder 2"/>
          <p:cNvSpPr>
            <a:spLocks noGrp="1"/>
          </p:cNvSpPr>
          <p:nvPr>
            <p:ph idx="1"/>
          </p:nvPr>
        </p:nvSpPr>
        <p:spPr/>
        <p:txBody>
          <a:bodyPr/>
          <a:lstStyle/>
          <a:p>
            <a:pPr marL="0" indent="0">
              <a:buNone/>
            </a:pPr>
            <a:r>
              <a:rPr lang="en-US" dirty="0" smtClean="0"/>
              <a:t>In addition to collecting data for normal conditions, collect at least one additional set of trials for a distracted or impaired condition.</a:t>
            </a:r>
          </a:p>
          <a:p>
            <a:pPr marL="0" indent="0">
              <a:buNone/>
            </a:pPr>
            <a:endParaRPr lang="en-US" dirty="0"/>
          </a:p>
          <a:p>
            <a:pPr marL="0" indent="0">
              <a:buNone/>
            </a:pPr>
            <a:r>
              <a:rPr lang="en-US" dirty="0" smtClean="0"/>
              <a:t>What are some examples of distracted or impaired conditions?</a:t>
            </a:r>
          </a:p>
          <a:p>
            <a:pPr marL="0" indent="0">
              <a:buNone/>
            </a:pPr>
            <a:endParaRPr lang="en-US" dirty="0"/>
          </a:p>
          <a:p>
            <a:pPr marL="0" indent="0">
              <a:buNone/>
            </a:pPr>
            <a:r>
              <a:rPr lang="en-US" dirty="0" smtClean="0"/>
              <a:t>How could you simulate these conditions?</a:t>
            </a:r>
          </a:p>
        </p:txBody>
      </p:sp>
    </p:spTree>
    <p:extLst>
      <p:ext uri="{BB962C8B-B14F-4D97-AF65-F5344CB8AC3E}">
        <p14:creationId xmlns:p14="http://schemas.microsoft.com/office/powerpoint/2010/main" val="200115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Due to budget constraints, the only tool you have been given is a meter stick.  Your boss refuses to purchase additional equipment--not even an accurate stop watch or slow motion camera!  Your boss states, “I spent my budget on your salary.  I do not have additional money to spend on special equipment.  With all your physics education, you should be able to figure something out.”  No cameras or stop watches are allowed.</a:t>
            </a:r>
          </a:p>
          <a:p>
            <a:pPr marL="0" indent="0">
              <a:buNone/>
            </a:pPr>
            <a:endParaRPr lang="en-US" dirty="0"/>
          </a:p>
        </p:txBody>
      </p:sp>
    </p:spTree>
    <p:extLst>
      <p:ext uri="{BB962C8B-B14F-4D97-AF65-F5344CB8AC3E}">
        <p14:creationId xmlns:p14="http://schemas.microsoft.com/office/powerpoint/2010/main" val="213313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endParaRPr lang="en-US" dirty="0"/>
          </a:p>
        </p:txBody>
      </p:sp>
      <p:sp>
        <p:nvSpPr>
          <p:cNvPr id="3" name="Content Placeholder 2"/>
          <p:cNvSpPr>
            <a:spLocks noGrp="1"/>
          </p:cNvSpPr>
          <p:nvPr>
            <p:ph idx="1"/>
          </p:nvPr>
        </p:nvSpPr>
        <p:spPr/>
        <p:txBody>
          <a:bodyPr/>
          <a:lstStyle/>
          <a:p>
            <a:pPr marL="0" indent="0">
              <a:buNone/>
            </a:pPr>
            <a:r>
              <a:rPr lang="en-US" dirty="0" smtClean="0"/>
              <a:t>Recently you viewed a ‘parlor trick’ involving a falling dollar bill.  As you viewed the trick, you remembered some of the equations you learned in physics class.  The equations you remembered involve distance, acceleration, and time.  The trick provides an important clue about how you could design your experiment.  That physics stuff you learned in high school sure comes in handy!</a:t>
            </a:r>
          </a:p>
          <a:p>
            <a:pPr marL="0" indent="0">
              <a:buNone/>
            </a:pPr>
            <a:endParaRPr lang="en-US" dirty="0"/>
          </a:p>
        </p:txBody>
      </p:sp>
    </p:spTree>
    <p:extLst>
      <p:ext uri="{BB962C8B-B14F-4D97-AF65-F5344CB8AC3E}">
        <p14:creationId xmlns:p14="http://schemas.microsoft.com/office/powerpoint/2010/main" val="388623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Your boss also needs information about the distance a person travels between seeing an obstruction and hitting the brake.  Please answer the following questions in your report:</a:t>
            </a:r>
          </a:p>
          <a:p>
            <a:pPr marL="0" indent="0">
              <a:buNone/>
            </a:pPr>
            <a:endParaRPr lang="en-US" dirty="0"/>
          </a:p>
          <a:p>
            <a:pPr marL="0" indent="0">
              <a:buNone/>
            </a:pPr>
            <a:r>
              <a:rPr lang="en-US" dirty="0" smtClean="0"/>
              <a:t>A person is traveling at 20 m/sec (roughly 40 mph) in their car and they suddenly see an obstruction in the road.  There is a reaction time before their fingers hit the brake (which you have measured).  How far does the car travel before he or she hits the brake?</a:t>
            </a:r>
          </a:p>
          <a:p>
            <a:pPr marL="0" indent="0">
              <a:buNone/>
            </a:pPr>
            <a:endParaRPr lang="en-US" dirty="0"/>
          </a:p>
          <a:p>
            <a:pPr marL="0" indent="0">
              <a:buNone/>
            </a:pPr>
            <a:r>
              <a:rPr lang="en-US" dirty="0" smtClean="0"/>
              <a:t>How about for 30 m/sec?</a:t>
            </a:r>
            <a:r>
              <a:rPr lang="en-US" dirty="0"/>
              <a:t> </a:t>
            </a:r>
            <a:r>
              <a:rPr lang="en-US" dirty="0" smtClean="0"/>
              <a:t> 40 m/sec?  50 m/sec?  What do you notice?</a:t>
            </a:r>
          </a:p>
        </p:txBody>
      </p:sp>
    </p:spTree>
    <p:extLst>
      <p:ext uri="{BB962C8B-B14F-4D97-AF65-F5344CB8AC3E}">
        <p14:creationId xmlns:p14="http://schemas.microsoft.com/office/powerpoint/2010/main" val="1071114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2859</TotalTime>
  <Words>1426</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Reaction Time Lab</vt:lpstr>
      <vt:lpstr>“Our Bodies’ Velocities” Article</vt:lpstr>
      <vt:lpstr>Real Life Scenario</vt:lpstr>
      <vt:lpstr>Task A – Finger Reaction Time</vt:lpstr>
      <vt:lpstr>Task B – Foot Reaction Time</vt:lpstr>
      <vt:lpstr>Task C -Distractions and Impairments</vt:lpstr>
      <vt:lpstr>Budget Constraints</vt:lpstr>
      <vt:lpstr>Clue</vt:lpstr>
      <vt:lpstr>Additional Questions</vt:lpstr>
      <vt:lpstr>Lab Report</vt:lpstr>
      <vt:lpstr>Outline</vt:lpstr>
      <vt:lpstr>Title Page</vt:lpstr>
      <vt:lpstr>Abstract</vt:lpstr>
      <vt:lpstr>Introduction</vt:lpstr>
      <vt:lpstr>Experimental Procedure</vt:lpstr>
      <vt:lpstr>Experimental Data</vt:lpstr>
      <vt:lpstr>Data Analysis</vt:lpstr>
      <vt:lpstr>Conclusion</vt:lpstr>
    </vt:vector>
  </TitlesOfParts>
  <Company>Deer Valley 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 Test Engineering</dc:title>
  <dc:creator>Steven B Barker</dc:creator>
  <cp:lastModifiedBy>Steven B Barker</cp:lastModifiedBy>
  <cp:revision>59</cp:revision>
  <cp:lastPrinted>2014-08-19T22:54:27Z</cp:lastPrinted>
  <dcterms:created xsi:type="dcterms:W3CDTF">2014-08-19T14:48:37Z</dcterms:created>
  <dcterms:modified xsi:type="dcterms:W3CDTF">2015-09-18T16:03:03Z</dcterms:modified>
</cp:coreProperties>
</file>