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583D8-9B3A-42A8-A604-A9213B04E03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6929-7E5A-41A9-B573-822B08DD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83D90C-122D-42FC-941F-6921A851D18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6854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AD0020-5440-4693-9013-D7EAB657A38C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631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6329E4-ECC3-421B-9FCB-D9975979A9C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139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9D1D1B-3506-47EF-8BA3-14BAC2B709D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0598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032948-118D-482C-8254-26955128E73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4393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A9E3E7-1972-47AE-AD5B-BC2E87A67FC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618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2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7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8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7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DA2D-FF2C-4EF1-82D1-6F6B111AB5F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4B4F-6419-4381-B779-5535B51D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Vertex-Form of Quadratic Equations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Mr. Barker</a:t>
            </a:r>
          </a:p>
        </p:txBody>
      </p:sp>
    </p:spTree>
    <p:extLst>
      <p:ext uri="{BB962C8B-B14F-4D97-AF65-F5344CB8AC3E}">
        <p14:creationId xmlns:p14="http://schemas.microsoft.com/office/powerpoint/2010/main" val="21899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900"/>
              <a:t>Vertex Form of a Quadratic Equation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52600" y="11430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Recall that the standard form of a quadratic equation is </a:t>
            </a:r>
            <a:endParaRPr lang="en-US" sz="28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114800" y="16764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 i="1"/>
              <a:t>x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b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 i="1"/>
              <a:t>x</a:t>
            </a:r>
            <a:r>
              <a:rPr lang="en-US" sz="2800"/>
              <a:t> + </a:t>
            </a:r>
            <a:r>
              <a:rPr lang="en-US" sz="2800" b="1"/>
              <a:t>c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52600" y="22098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		where </a:t>
            </a:r>
            <a:r>
              <a:rPr lang="en-US" sz="2800" b="1"/>
              <a:t>a</a:t>
            </a:r>
            <a:r>
              <a:rPr lang="en-US" sz="2800"/>
              <a:t>, </a:t>
            </a:r>
            <a:r>
              <a:rPr lang="en-US" sz="2800" b="1"/>
              <a:t>b</a:t>
            </a:r>
            <a:r>
              <a:rPr lang="en-US" sz="2800"/>
              <a:t>, and </a:t>
            </a:r>
            <a:r>
              <a:rPr lang="en-US" sz="2800" b="1"/>
              <a:t>c</a:t>
            </a:r>
            <a:r>
              <a:rPr lang="en-US" sz="2800"/>
              <a:t> are numbers and </a:t>
            </a:r>
            <a:r>
              <a:rPr lang="en-US" sz="2800" b="1"/>
              <a:t>a</a:t>
            </a:r>
            <a:r>
              <a:rPr lang="en-US" sz="2800"/>
              <a:t> </a:t>
            </a:r>
            <a:r>
              <a:rPr lang="en-US" sz="2800" i="1"/>
              <a:t>does not</a:t>
            </a:r>
            <a:r>
              <a:rPr lang="en-US" sz="2800"/>
              <a:t> equal 0.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752600" y="28956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The </a:t>
            </a:r>
            <a:r>
              <a:rPr lang="en-US" sz="2800" b="1">
                <a:cs typeface="Times New Roman" panose="02020603050405020304" pitchFamily="18" charset="0"/>
              </a:rPr>
              <a:t>vertex form</a:t>
            </a:r>
            <a:r>
              <a:rPr lang="en-US" sz="2800">
                <a:cs typeface="Times New Roman" panose="02020603050405020304" pitchFamily="18" charset="0"/>
              </a:rPr>
              <a:t> of a quadratic equation is  </a:t>
            </a:r>
            <a:endParaRPr lang="en-US" sz="28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114800" y="34290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k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52600" y="39624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		where (</a:t>
            </a:r>
            <a:r>
              <a:rPr lang="en-US" sz="2800" b="1"/>
              <a:t>h</a:t>
            </a:r>
            <a:r>
              <a:rPr lang="en-US" sz="2800"/>
              <a:t>, </a:t>
            </a:r>
            <a:r>
              <a:rPr lang="en-US" sz="2800" b="1"/>
              <a:t>k</a:t>
            </a:r>
            <a:r>
              <a:rPr lang="en-US" sz="2800"/>
              <a:t>) are the coordinates of the vertex of the 			parabola and </a:t>
            </a:r>
            <a:r>
              <a:rPr lang="en-US" sz="2800" b="1"/>
              <a:t>a </a:t>
            </a:r>
            <a:r>
              <a:rPr lang="en-US" sz="2800"/>
              <a:t>is a number that </a:t>
            </a:r>
            <a:r>
              <a:rPr lang="en-US" sz="2800" i="1"/>
              <a:t>does not</a:t>
            </a:r>
            <a:r>
              <a:rPr lang="en-US" sz="2800"/>
              <a:t> equal 0.</a:t>
            </a:r>
          </a:p>
        </p:txBody>
      </p:sp>
    </p:spTree>
    <p:extLst>
      <p:ext uri="{BB962C8B-B14F-4D97-AF65-F5344CB8AC3E}">
        <p14:creationId xmlns:p14="http://schemas.microsoft.com/office/powerpoint/2010/main" val="350998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61" grpId="0" autoUpdateAnimBg="0"/>
      <p:bldP spid="2062" grpId="0" autoUpdateAnimBg="0"/>
      <p:bldP spid="2063" grpId="0" autoUpdateAnimBg="0"/>
      <p:bldP spid="2064" grpId="0" autoUpdateAnimBg="0"/>
      <p:bldP spid="20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900"/>
              <a:t>Vertex Form of a Quadratic Equation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11430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Vertex form   </a:t>
            </a: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·(</a:t>
            </a:r>
            <a:r>
              <a:rPr lang="en-US" sz="2800" i="1"/>
              <a:t>x – </a:t>
            </a:r>
            <a:r>
              <a:rPr lang="en-US" sz="2800" b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k</a:t>
            </a:r>
            <a:r>
              <a:rPr lang="en-US" sz="2800"/>
              <a:t>  </a:t>
            </a:r>
            <a:r>
              <a:rPr lang="en-US" sz="2800">
                <a:cs typeface="Times New Roman" panose="02020603050405020304" pitchFamily="18" charset="0"/>
              </a:rPr>
              <a:t> allows us to find vertex 		of the parabola without graphing or creating a </a:t>
            </a:r>
            <a:r>
              <a:rPr lang="en-US" sz="2800" i="1">
                <a:cs typeface="Times New Roman" panose="02020603050405020304" pitchFamily="18" charset="0"/>
              </a:rPr>
              <a:t>x</a:t>
            </a:r>
            <a:r>
              <a:rPr lang="en-US" sz="2800">
                <a:cs typeface="Times New Roman" panose="02020603050405020304" pitchFamily="18" charset="0"/>
              </a:rPr>
              <a:t>-</a:t>
            </a:r>
            <a:r>
              <a:rPr lang="en-US" sz="2800" i="1">
                <a:cs typeface="Times New Roman" panose="02020603050405020304" pitchFamily="18" charset="0"/>
              </a:rPr>
              <a:t>y</a:t>
            </a:r>
            <a:r>
              <a:rPr lang="en-US" sz="2800">
                <a:cs typeface="Times New Roman" panose="02020603050405020304" pitchFamily="18" charset="0"/>
              </a:rPr>
              <a:t> table.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22860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2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5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38801" y="2286000"/>
            <a:ext cx="227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a</a:t>
            </a:r>
            <a:r>
              <a:rPr lang="en-US" sz="2800"/>
              <a:t> = 1</a:t>
            </a:r>
          </a:p>
          <a:p>
            <a:pPr eaLnBrk="1" hangingPunct="1"/>
            <a:r>
              <a:rPr lang="en-US" sz="2800"/>
              <a:t>vertex at (2, 5)</a:t>
            </a:r>
            <a:endParaRPr lang="en-US" sz="2800" b="1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286000" y="35814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4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6</a:t>
            </a:r>
            <a:r>
              <a:rPr lang="en-US" sz="2800"/>
              <a:t>)</a:t>
            </a:r>
            <a:r>
              <a:rPr lang="en-US" sz="2800" baseline="30000"/>
              <a:t>2 </a:t>
            </a:r>
            <a:r>
              <a:rPr lang="en-US" sz="2800" i="1"/>
              <a:t>–</a:t>
            </a:r>
            <a:r>
              <a:rPr lang="en-US" sz="2800"/>
              <a:t> </a:t>
            </a:r>
            <a:r>
              <a:rPr lang="en-US" sz="2800" b="1"/>
              <a:t>3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638801" y="3581400"/>
            <a:ext cx="2397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a</a:t>
            </a:r>
            <a:r>
              <a:rPr lang="en-US" sz="2800"/>
              <a:t> = 4</a:t>
            </a:r>
          </a:p>
          <a:p>
            <a:pPr eaLnBrk="1" hangingPunct="1"/>
            <a:r>
              <a:rPr lang="en-US" sz="2800"/>
              <a:t>vertex at (6, </a:t>
            </a:r>
            <a:r>
              <a:rPr lang="en-US" sz="2800" i="1" baseline="30000"/>
              <a:t>–</a:t>
            </a:r>
            <a:r>
              <a:rPr lang="en-US" sz="2800"/>
              <a:t>3)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86000" y="40386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4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6</a:t>
            </a:r>
            <a:r>
              <a:rPr lang="en-US" sz="2800"/>
              <a:t>)</a:t>
            </a:r>
            <a:r>
              <a:rPr lang="en-US" sz="2800" baseline="30000"/>
              <a:t>2 </a:t>
            </a:r>
            <a:r>
              <a:rPr lang="en-US" sz="2800" i="1">
                <a:solidFill>
                  <a:srgbClr val="FF0000"/>
                </a:solidFill>
              </a:rPr>
              <a:t>+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 baseline="30000">
                <a:solidFill>
                  <a:srgbClr val="FF0000"/>
                </a:solidFill>
              </a:rPr>
              <a:t>–</a:t>
            </a:r>
            <a:r>
              <a:rPr lang="en-US" sz="2800" b="1"/>
              <a:t>3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86000" y="50292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i="1" baseline="30000"/>
              <a:t>–</a:t>
            </a:r>
            <a:r>
              <a:rPr lang="en-US" sz="2800"/>
              <a:t>0.5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+ </a:t>
            </a:r>
            <a:r>
              <a:rPr lang="en-US" sz="2800" b="1"/>
              <a:t>1</a:t>
            </a:r>
            <a:r>
              <a:rPr lang="en-US" sz="2800"/>
              <a:t>)</a:t>
            </a:r>
            <a:r>
              <a:rPr lang="en-US" sz="2800" baseline="30000"/>
              <a:t>2 </a:t>
            </a:r>
            <a:r>
              <a:rPr lang="en-US" sz="2800" i="1"/>
              <a:t>+</a:t>
            </a:r>
            <a:r>
              <a:rPr lang="en-US" sz="2800"/>
              <a:t> </a:t>
            </a:r>
            <a:r>
              <a:rPr lang="en-US" sz="2800" b="1"/>
              <a:t>9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638801" y="5029200"/>
            <a:ext cx="2397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a</a:t>
            </a:r>
            <a:r>
              <a:rPr lang="en-US" sz="2800"/>
              <a:t> = </a:t>
            </a:r>
            <a:r>
              <a:rPr lang="en-US" sz="2800" i="1" baseline="30000"/>
              <a:t>–</a:t>
            </a:r>
            <a:r>
              <a:rPr lang="en-US" sz="2800"/>
              <a:t>0.5</a:t>
            </a:r>
          </a:p>
          <a:p>
            <a:pPr eaLnBrk="1" hangingPunct="1"/>
            <a:r>
              <a:rPr lang="en-US" sz="2800"/>
              <a:t>vertex at (</a:t>
            </a:r>
            <a:r>
              <a:rPr lang="en-US" sz="2800" i="1" baseline="30000"/>
              <a:t>–</a:t>
            </a:r>
            <a:r>
              <a:rPr lang="en-US" sz="2800"/>
              <a:t>1, 9)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0" y="54864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i="1" baseline="30000"/>
              <a:t>–</a:t>
            </a:r>
            <a:r>
              <a:rPr lang="en-US" sz="2800"/>
              <a:t>0.5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</a:t>
            </a:r>
            <a:r>
              <a:rPr lang="en-US" sz="2800" i="1">
                <a:solidFill>
                  <a:srgbClr val="FF0000"/>
                </a:solidFill>
              </a:rPr>
              <a:t>– </a:t>
            </a:r>
            <a:r>
              <a:rPr lang="en-US" sz="2800" i="1" baseline="30000">
                <a:solidFill>
                  <a:srgbClr val="FF0000"/>
                </a:solidFill>
              </a:rPr>
              <a:t>–</a:t>
            </a:r>
            <a:r>
              <a:rPr lang="en-US" sz="2800"/>
              <a:t>1)</a:t>
            </a:r>
            <a:r>
              <a:rPr lang="en-US" sz="2800" baseline="30000"/>
              <a:t>2 </a:t>
            </a:r>
            <a:r>
              <a:rPr lang="en-US" sz="2800" i="1"/>
              <a:t>+</a:t>
            </a:r>
            <a:r>
              <a:rPr lang="en-US" sz="2800"/>
              <a:t> </a:t>
            </a:r>
            <a:r>
              <a:rPr lang="en-US" sz="2800" b="1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7896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7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2600" y="11430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Check your understanding… </a:t>
            </a:r>
            <a:endParaRPr lang="en-US" sz="28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81200" y="1600200"/>
            <a:ext cx="8420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1.	What are the vertex coordinates of the parabolas with 				the following equations?</a:t>
            </a:r>
            <a:endParaRPr lang="en-US" sz="28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0" y="2514601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a.	 </a:t>
            </a: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/>
              <a:t>4)</a:t>
            </a:r>
            <a:r>
              <a:rPr lang="en-US" sz="2800" baseline="30000"/>
              <a:t>2</a:t>
            </a:r>
            <a:r>
              <a:rPr lang="en-US" sz="2800"/>
              <a:t> + 1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86000" y="3124201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b.	 </a:t>
            </a:r>
            <a:r>
              <a:rPr lang="en-US" sz="2800" i="1"/>
              <a:t>y</a:t>
            </a:r>
            <a:r>
              <a:rPr lang="en-US" sz="2800"/>
              <a:t> = 2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+ </a:t>
            </a:r>
            <a:r>
              <a:rPr lang="en-US" sz="2800"/>
              <a:t>7)</a:t>
            </a:r>
            <a:r>
              <a:rPr lang="en-US" sz="2800" baseline="30000"/>
              <a:t>2</a:t>
            </a:r>
            <a:r>
              <a:rPr lang="en-US" sz="2800"/>
              <a:t> + 3</a:t>
            </a:r>
            <a:endParaRPr lang="en-US" sz="2800" b="1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486400" y="2743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486400" y="33528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286000" y="37338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c.	 </a:t>
            </a: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i="1" baseline="30000"/>
              <a:t>–</a:t>
            </a:r>
            <a:r>
              <a:rPr lang="en-US" sz="2800"/>
              <a:t>3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/>
              <a:t>5)</a:t>
            </a:r>
            <a:r>
              <a:rPr lang="en-US" sz="2800" baseline="30000"/>
              <a:t>2</a:t>
            </a:r>
            <a:r>
              <a:rPr lang="en-US" sz="2800"/>
              <a:t> </a:t>
            </a:r>
            <a:r>
              <a:rPr lang="en-US" sz="2800" i="1"/>
              <a:t>–</a:t>
            </a:r>
            <a:r>
              <a:rPr lang="en-US" sz="2800"/>
              <a:t> 12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486400" y="39624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934201" y="2438401"/>
            <a:ext cx="2276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vertex at (4, 1)</a:t>
            </a:r>
            <a:endParaRPr lang="en-US" sz="2800" b="1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934201" y="3048001"/>
            <a:ext cx="2397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vertex at (</a:t>
            </a:r>
            <a:r>
              <a:rPr lang="en-US" sz="2800" i="1" baseline="30000"/>
              <a:t>–</a:t>
            </a:r>
            <a:r>
              <a:rPr lang="en-US" sz="2800"/>
              <a:t>7, 3)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934201" y="3657601"/>
            <a:ext cx="2574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vertex at (5, </a:t>
            </a:r>
            <a:r>
              <a:rPr lang="en-US" sz="2800" i="1" baseline="30000"/>
              <a:t>–</a:t>
            </a:r>
            <a:r>
              <a:rPr lang="en-US" sz="2800"/>
              <a:t>12)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981200" y="4343400"/>
            <a:ext cx="8420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2.	Create a quadratic equation in vertex form for a "wide" 			parabola with vertex at (</a:t>
            </a:r>
            <a:r>
              <a:rPr lang="en-US" sz="2800" i="1" baseline="30000"/>
              <a:t>–</a:t>
            </a:r>
            <a:r>
              <a:rPr lang="en-US" sz="2800"/>
              <a:t>1, 8).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743200" y="5334001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solidFill>
                  <a:srgbClr val="33CC33"/>
                </a:solidFill>
              </a:rPr>
              <a:t>0.2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+</a:t>
            </a:r>
            <a:r>
              <a:rPr lang="en-US" sz="2800"/>
              <a:t> 1)</a:t>
            </a:r>
            <a:r>
              <a:rPr lang="en-US" sz="2800" baseline="30000"/>
              <a:t>2</a:t>
            </a:r>
            <a:r>
              <a:rPr lang="en-US" sz="2800"/>
              <a:t> </a:t>
            </a:r>
            <a:r>
              <a:rPr lang="en-US" sz="2800" i="1"/>
              <a:t>+ </a:t>
            </a:r>
            <a:r>
              <a:rPr lang="en-US" sz="2800"/>
              <a:t>8</a:t>
            </a:r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25146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900"/>
              <a:t>Vertex Form of a Quadratic Equation</a:t>
            </a:r>
          </a:p>
        </p:txBody>
      </p:sp>
    </p:spTree>
    <p:extLst>
      <p:ext uri="{BB962C8B-B14F-4D97-AF65-F5344CB8AC3E}">
        <p14:creationId xmlns:p14="http://schemas.microsoft.com/office/powerpoint/2010/main" val="69723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3" grpId="0" autoUpdateAnimBg="0"/>
      <p:bldP spid="6154" grpId="0" autoUpdateAnimBg="0"/>
      <p:bldP spid="6155" grpId="0" autoUpdateAnimBg="0"/>
      <p:bldP spid="6156" grpId="0" animBg="1"/>
      <p:bldP spid="6157" grpId="0" animBg="1"/>
      <p:bldP spid="6158" grpId="0" autoUpdateAnimBg="0"/>
      <p:bldP spid="6159" grpId="0" animBg="1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2600" y="11430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Finding the </a:t>
            </a:r>
            <a:r>
              <a:rPr lang="en-US" sz="2800" b="1">
                <a:cs typeface="Times New Roman" panose="02020603050405020304" pitchFamily="18" charset="0"/>
              </a:rPr>
              <a:t>a</a:t>
            </a:r>
            <a:r>
              <a:rPr lang="en-US" sz="2800">
                <a:cs typeface="Times New Roman" panose="02020603050405020304" pitchFamily="18" charset="0"/>
              </a:rPr>
              <a:t> value.</a:t>
            </a:r>
            <a:endParaRPr lang="en-US" sz="28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52600" y="16764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Recall that the vertex form of a quadratic equation is</a:t>
            </a:r>
            <a:endParaRPr lang="en-US" sz="2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14800" y="22098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k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52600" y="27432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		where (</a:t>
            </a:r>
            <a:r>
              <a:rPr lang="en-US" sz="2800" b="1"/>
              <a:t>h</a:t>
            </a:r>
            <a:r>
              <a:rPr lang="en-US" sz="2800"/>
              <a:t>, </a:t>
            </a:r>
            <a:r>
              <a:rPr lang="en-US" sz="2800" b="1"/>
              <a:t>k</a:t>
            </a:r>
            <a:r>
              <a:rPr lang="en-US" sz="2800"/>
              <a:t>) are the coordinates of the vertex of the 			parabola and </a:t>
            </a:r>
            <a:r>
              <a:rPr lang="en-US" sz="2800" b="1"/>
              <a:t>a </a:t>
            </a:r>
            <a:r>
              <a:rPr lang="en-US" sz="2800"/>
              <a:t>is a number that </a:t>
            </a:r>
            <a:r>
              <a:rPr lang="en-US" sz="2800" i="1"/>
              <a:t>does not</a:t>
            </a:r>
            <a:r>
              <a:rPr lang="en-US" sz="2800"/>
              <a:t> equal 0.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37338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		Also, the values of </a:t>
            </a:r>
            <a:r>
              <a:rPr lang="en-US" sz="2800" i="1"/>
              <a:t>x</a:t>
            </a:r>
            <a:r>
              <a:rPr lang="en-US" sz="2800"/>
              <a:t> and </a:t>
            </a:r>
            <a:r>
              <a:rPr lang="en-US" sz="2800" i="1"/>
              <a:t>y</a:t>
            </a:r>
            <a:r>
              <a:rPr lang="en-US" sz="2800"/>
              <a:t> represent the coordinates of 			</a:t>
            </a:r>
            <a:r>
              <a:rPr lang="en-US" sz="2800" u="sng"/>
              <a:t>any</a:t>
            </a:r>
            <a:r>
              <a:rPr lang="en-US" sz="2800"/>
              <a:t>	point (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) that is on the parabola.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52600" y="47244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We can see that (2, 9) is a point on  </a:t>
            </a: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/>
              <a:t>4)</a:t>
            </a:r>
            <a:r>
              <a:rPr lang="en-US" sz="2800" baseline="30000"/>
              <a:t>2</a:t>
            </a:r>
            <a:r>
              <a:rPr lang="en-US" sz="2800"/>
              <a:t> + 5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53340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9 = 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/>
              <a:t>2</a:t>
            </a:r>
            <a:r>
              <a:rPr lang="en-US" sz="2800" i="1"/>
              <a:t> – </a:t>
            </a:r>
            <a:r>
              <a:rPr lang="en-US" sz="2800"/>
              <a:t>4)</a:t>
            </a:r>
            <a:r>
              <a:rPr lang="en-US" sz="2800" baseline="30000"/>
              <a:t>2</a:t>
            </a:r>
            <a:r>
              <a:rPr lang="en-US" sz="2800"/>
              <a:t> + 5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572000" y="5105400"/>
            <a:ext cx="228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4267200" y="51054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38600" y="57150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9 = </a:t>
            </a:r>
            <a:r>
              <a:rPr lang="en-US" sz="2800">
                <a:cs typeface="Times New Roman" panose="02020603050405020304" pitchFamily="18" charset="0"/>
              </a:rPr>
              <a:t>4</a:t>
            </a:r>
            <a:r>
              <a:rPr lang="en-US" sz="2800"/>
              <a:t> + 5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038600" y="60960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9 = </a:t>
            </a:r>
            <a:r>
              <a:rPr lang="en-US" sz="2800">
                <a:cs typeface="Times New Roman" panose="02020603050405020304" pitchFamily="18" charset="0"/>
              </a:rPr>
              <a:t>9</a:t>
            </a:r>
            <a:endParaRPr lang="en-US" sz="2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486400" y="6019801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…because the equation is true</a:t>
            </a:r>
            <a:endParaRPr lang="en-US" sz="2800" b="1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25146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900"/>
              <a:t>Vertex Form of a Quadratic Equation</a:t>
            </a:r>
          </a:p>
        </p:txBody>
      </p:sp>
    </p:spTree>
    <p:extLst>
      <p:ext uri="{BB962C8B-B14F-4D97-AF65-F5344CB8AC3E}">
        <p14:creationId xmlns:p14="http://schemas.microsoft.com/office/powerpoint/2010/main" val="22822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nimBg="1"/>
      <p:bldP spid="8203" grpId="0" animBg="1"/>
      <p:bldP spid="8204" grpId="0" autoUpdateAnimBg="0"/>
      <p:bldP spid="8205" grpId="0" autoUpdateAnimBg="0"/>
      <p:bldP spid="8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752600" y="11430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Finding the </a:t>
            </a:r>
            <a:r>
              <a:rPr lang="en-US" sz="2800" b="1">
                <a:cs typeface="Times New Roman" panose="02020603050405020304" pitchFamily="18" charset="0"/>
              </a:rPr>
              <a:t>a</a:t>
            </a:r>
            <a:r>
              <a:rPr lang="en-US" sz="2800">
                <a:cs typeface="Times New Roman" panose="02020603050405020304" pitchFamily="18" charset="0"/>
              </a:rPr>
              <a:t> value (cont'd)</a:t>
            </a:r>
            <a:endParaRPr lang="en-US" sz="28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2600" y="16002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If we know the coordinates of the </a:t>
            </a:r>
            <a:r>
              <a:rPr lang="en-US" sz="2800" u="sng">
                <a:cs typeface="Times New Roman" panose="02020603050405020304" pitchFamily="18" charset="0"/>
              </a:rPr>
              <a:t>vertex</a:t>
            </a:r>
            <a:r>
              <a:rPr lang="en-US" sz="2800">
                <a:cs typeface="Times New Roman" panose="02020603050405020304" pitchFamily="18" charset="0"/>
              </a:rPr>
              <a:t> and some </a:t>
            </a:r>
            <a:r>
              <a:rPr lang="en-US" sz="2800" u="sng">
                <a:cs typeface="Times New Roman" panose="02020603050405020304" pitchFamily="18" charset="0"/>
              </a:rPr>
              <a:t>other</a:t>
            </a:r>
            <a:r>
              <a:rPr lang="en-US" sz="2800">
                <a:cs typeface="Times New Roman" panose="02020603050405020304" pitchFamily="18" charset="0"/>
              </a:rPr>
              <a:t> 		</a:t>
            </a:r>
            <a:r>
              <a:rPr lang="en-US" sz="2800" u="sng">
                <a:cs typeface="Times New Roman" panose="02020603050405020304" pitchFamily="18" charset="0"/>
              </a:rPr>
              <a:t>point</a:t>
            </a:r>
            <a:r>
              <a:rPr lang="en-US" sz="2800">
                <a:cs typeface="Times New Roman" panose="02020603050405020304" pitchFamily="18" charset="0"/>
              </a:rPr>
              <a:t> on the parabola, then we can find the </a:t>
            </a:r>
            <a:r>
              <a:rPr lang="en-US" sz="2800" b="1">
                <a:cs typeface="Times New Roman" panose="02020603050405020304" pitchFamily="18" charset="0"/>
              </a:rPr>
              <a:t>a</a:t>
            </a:r>
            <a:r>
              <a:rPr lang="en-US" sz="2800">
                <a:cs typeface="Times New Roman" panose="02020603050405020304" pitchFamily="18" charset="0"/>
              </a:rPr>
              <a:t> value.</a:t>
            </a:r>
            <a:endParaRPr lang="en-US" sz="2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52600" y="2590801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•	For example,</a:t>
            </a:r>
            <a:endParaRPr lang="en-US" sz="28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81200" y="31242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anose="02020603050405020304" pitchFamily="18" charset="0"/>
              </a:rPr>
              <a:t>What is the </a:t>
            </a:r>
            <a:r>
              <a:rPr lang="en-US" sz="2800" b="1">
                <a:cs typeface="Times New Roman" panose="02020603050405020304" pitchFamily="18" charset="0"/>
              </a:rPr>
              <a:t>a</a:t>
            </a:r>
            <a:r>
              <a:rPr lang="en-US" sz="2800">
                <a:cs typeface="Times New Roman" panose="02020603050405020304" pitchFamily="18" charset="0"/>
              </a:rPr>
              <a:t> value in the equation for a parabola that has a vertex at (3, 4) and an </a:t>
            </a:r>
            <a:r>
              <a:rPr lang="en-US" sz="2800" i="1">
                <a:cs typeface="Times New Roman" panose="02020603050405020304" pitchFamily="18" charset="0"/>
              </a:rPr>
              <a:t>x</a:t>
            </a:r>
            <a:r>
              <a:rPr lang="en-US" sz="2800">
                <a:cs typeface="Times New Roman" panose="02020603050405020304" pitchFamily="18" charset="0"/>
              </a:rPr>
              <a:t>-intercept at (7, 0)?</a:t>
            </a:r>
            <a:endParaRPr lang="en-US" sz="28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124200" y="40386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 i="1"/>
              <a:t>x – </a:t>
            </a:r>
            <a:r>
              <a:rPr lang="en-US" sz="2800" b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="1"/>
              <a:t>k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124200" y="44196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0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/>
              <a:t>7</a:t>
            </a:r>
            <a:r>
              <a:rPr lang="en-US" sz="2800" i="1"/>
              <a:t> – </a:t>
            </a:r>
            <a:r>
              <a:rPr lang="en-US" sz="2800"/>
              <a:t>3)</a:t>
            </a:r>
            <a:r>
              <a:rPr lang="en-US" sz="2800" baseline="30000"/>
              <a:t>2</a:t>
            </a:r>
            <a:r>
              <a:rPr lang="en-US" sz="2800"/>
              <a:t> + 4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124200" y="48006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0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(</a:t>
            </a:r>
            <a:r>
              <a:rPr lang="en-US" sz="2800"/>
              <a:t>4)</a:t>
            </a:r>
            <a:r>
              <a:rPr lang="en-US" sz="2800" baseline="30000"/>
              <a:t>2</a:t>
            </a:r>
            <a:r>
              <a:rPr lang="en-US" sz="2800"/>
              <a:t> + 4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124200" y="5181601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0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16</a:t>
            </a:r>
            <a:r>
              <a:rPr lang="en-US" sz="2800"/>
              <a:t> + 4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48000" y="55626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-4 = </a:t>
            </a:r>
            <a:r>
              <a:rPr lang="en-US" sz="2800" b="1"/>
              <a:t>a</a:t>
            </a:r>
            <a:r>
              <a:rPr lang="en-US" sz="2800" b="1">
                <a:cs typeface="Times New Roman" panose="02020603050405020304" pitchFamily="18" charset="0"/>
              </a:rPr>
              <a:t>·</a:t>
            </a:r>
            <a:r>
              <a:rPr lang="en-US" sz="2800">
                <a:cs typeface="Times New Roman" panose="02020603050405020304" pitchFamily="18" charset="0"/>
              </a:rPr>
              <a:t>16</a:t>
            </a:r>
            <a:endParaRPr lang="en-US" sz="28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90800" y="59436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/>
              <a:t>-0.25 = </a:t>
            </a:r>
            <a:r>
              <a:rPr lang="en-US" sz="2800" b="1"/>
              <a:t>a</a:t>
            </a:r>
            <a:endParaRPr lang="en-US" sz="2800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791200" y="42672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791200" y="46482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5334000" y="5105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029200" y="54864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572000" y="58674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191000" y="6248400"/>
            <a:ext cx="2971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162800" y="4038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cs typeface="Times New Roman" panose="02020603050405020304" pitchFamily="18" charset="0"/>
              </a:rPr>
              <a:t>substitute</a:t>
            </a:r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7162800" y="4419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cs typeface="Times New Roman" panose="02020603050405020304" pitchFamily="18" charset="0"/>
              </a:rPr>
              <a:t>simplify</a:t>
            </a:r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162800" y="4876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cs typeface="Times New Roman" panose="02020603050405020304" pitchFamily="18" charset="0"/>
              </a:rPr>
              <a:t>simplify</a:t>
            </a:r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162800" y="5257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cs typeface="Times New Roman" panose="02020603050405020304" pitchFamily="18" charset="0"/>
              </a:rPr>
              <a:t>subtract 4</a:t>
            </a:r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162800" y="5638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cs typeface="Times New Roman" panose="02020603050405020304" pitchFamily="18" charset="0"/>
              </a:rPr>
              <a:t>divide by 16</a:t>
            </a:r>
            <a:endParaRPr 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162800" y="6019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i="1"/>
              <a:t>y</a:t>
            </a:r>
            <a:r>
              <a:rPr lang="en-US"/>
              <a:t> = </a:t>
            </a:r>
            <a:r>
              <a:rPr lang="en-US" b="1"/>
              <a:t>-0.25</a:t>
            </a:r>
            <a:r>
              <a:rPr lang="en-US" b="1">
                <a:cs typeface="Times New Roman" panose="02020603050405020304" pitchFamily="18" charset="0"/>
              </a:rPr>
              <a:t>·</a:t>
            </a:r>
            <a:r>
              <a:rPr lang="en-US">
                <a:cs typeface="Times New Roman" panose="02020603050405020304" pitchFamily="18" charset="0"/>
              </a:rPr>
              <a:t>(</a:t>
            </a:r>
            <a:r>
              <a:rPr lang="en-US" i="1"/>
              <a:t>x – </a:t>
            </a:r>
            <a:r>
              <a:rPr lang="en-US" b="1"/>
              <a:t>3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="1"/>
              <a:t>4</a:t>
            </a:r>
          </a:p>
        </p:txBody>
      </p:sp>
      <p:sp>
        <p:nvSpPr>
          <p:cNvPr id="14360" name="Text Box 37"/>
          <p:cNvSpPr txBox="1">
            <a:spLocks noChangeArrowheads="1"/>
          </p:cNvSpPr>
          <p:nvPr/>
        </p:nvSpPr>
        <p:spPr bwMode="auto">
          <a:xfrm>
            <a:off x="25146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900"/>
              <a:t>Vertex Form of a Quadratic Equation</a:t>
            </a:r>
          </a:p>
        </p:txBody>
      </p:sp>
    </p:spTree>
    <p:extLst>
      <p:ext uri="{BB962C8B-B14F-4D97-AF65-F5344CB8AC3E}">
        <p14:creationId xmlns:p14="http://schemas.microsoft.com/office/powerpoint/2010/main" val="203332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utoUpdateAnimBg="0"/>
      <p:bldP spid="9237" grpId="0" autoUpdateAnimBg="0"/>
      <p:bldP spid="9238" grpId="0" autoUpdateAnimBg="0"/>
      <p:bldP spid="9239" grpId="0" autoUpdateAnimBg="0"/>
      <p:bldP spid="9240" grpId="0" autoUpdateAnimBg="0"/>
      <p:bldP spid="924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297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Tolleson Elementary School District 17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Barker, Steven</dc:creator>
  <cp:lastModifiedBy>Barker, Steven</cp:lastModifiedBy>
  <cp:revision>2</cp:revision>
  <dcterms:created xsi:type="dcterms:W3CDTF">2014-03-05T15:11:41Z</dcterms:created>
  <dcterms:modified xsi:type="dcterms:W3CDTF">2014-03-05T15:15:55Z</dcterms:modified>
</cp:coreProperties>
</file>